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5" r:id="rId4"/>
    <p:sldId id="307" r:id="rId5"/>
    <p:sldId id="294" r:id="rId6"/>
    <p:sldId id="296" r:id="rId7"/>
    <p:sldId id="297" r:id="rId8"/>
    <p:sldId id="259" r:id="rId9"/>
    <p:sldId id="263" r:id="rId10"/>
    <p:sldId id="258" r:id="rId11"/>
    <p:sldId id="262" r:id="rId12"/>
    <p:sldId id="261" r:id="rId13"/>
    <p:sldId id="260" r:id="rId14"/>
    <p:sldId id="264" r:id="rId15"/>
    <p:sldId id="298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89" r:id="rId24"/>
    <p:sldId id="272" r:id="rId25"/>
    <p:sldId id="290" r:id="rId26"/>
    <p:sldId id="291" r:id="rId27"/>
    <p:sldId id="273" r:id="rId28"/>
    <p:sldId id="274" r:id="rId29"/>
    <p:sldId id="275" r:id="rId30"/>
    <p:sldId id="292" r:id="rId31"/>
    <p:sldId id="276" r:id="rId32"/>
    <p:sldId id="277" r:id="rId33"/>
    <p:sldId id="278" r:id="rId34"/>
    <p:sldId id="279" r:id="rId35"/>
    <p:sldId id="280" r:id="rId36"/>
    <p:sldId id="300" r:id="rId37"/>
    <p:sldId id="301" r:id="rId38"/>
    <p:sldId id="302" r:id="rId39"/>
    <p:sldId id="304" r:id="rId40"/>
    <p:sldId id="306" r:id="rId41"/>
    <p:sldId id="28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CE4E9-2459-4130-8076-49675CB6FFA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F39C9-F28D-4C8C-BB67-6F0241F16778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00629-E044-4CFF-BD42-A8DD5892D673}" type="parTrans" cxnId="{98280243-5DF2-40A2-BD94-238FB3FC4098}">
      <dgm:prSet/>
      <dgm:spPr/>
      <dgm:t>
        <a:bodyPr/>
        <a:lstStyle/>
        <a:p>
          <a:endParaRPr lang="ru-RU"/>
        </a:p>
      </dgm:t>
    </dgm:pt>
    <dgm:pt modelId="{B966DE28-621E-47AA-AF4B-FA236561DD49}" type="sibTrans" cxnId="{98280243-5DF2-40A2-BD94-238FB3FC4098}">
      <dgm:prSet/>
      <dgm:spPr/>
      <dgm:t>
        <a:bodyPr/>
        <a:lstStyle/>
        <a:p>
          <a:endParaRPr lang="ru-RU"/>
        </a:p>
      </dgm:t>
    </dgm:pt>
    <dgm:pt modelId="{0B4FCE67-E2A9-4CF3-9660-6D1803DCD3AE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условиям реализации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54A04E-1BAB-405A-895D-5430AAC940CA}" type="parTrans" cxnId="{463E12BE-72D5-4B32-91B0-5B44E05FCA64}">
      <dgm:prSet/>
      <dgm:spPr/>
      <dgm:t>
        <a:bodyPr/>
        <a:lstStyle/>
        <a:p>
          <a:endParaRPr lang="ru-RU"/>
        </a:p>
      </dgm:t>
    </dgm:pt>
    <dgm:pt modelId="{FAD08D51-E2FD-45E5-BF2C-E85044B3D003}" type="sibTrans" cxnId="{463E12BE-72D5-4B32-91B0-5B44E05FCA64}">
      <dgm:prSet/>
      <dgm:spPr/>
      <dgm:t>
        <a:bodyPr/>
        <a:lstStyle/>
        <a:p>
          <a:endParaRPr lang="ru-RU"/>
        </a:p>
      </dgm:t>
    </dgm:pt>
    <dgm:pt modelId="{7E7D0E5A-15F0-4A79-93D2-74B666F79F21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результатам освоения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3163A0-2222-4391-B7A4-47EFAF4DD83C}" type="parTrans" cxnId="{636B9E08-166E-4834-8E6A-561866BCEE93}">
      <dgm:prSet/>
      <dgm:spPr/>
      <dgm:t>
        <a:bodyPr/>
        <a:lstStyle/>
        <a:p>
          <a:endParaRPr lang="ru-RU"/>
        </a:p>
      </dgm:t>
    </dgm:pt>
    <dgm:pt modelId="{49512518-6FB4-4441-A1C6-D8C311E86C8E}" type="sibTrans" cxnId="{636B9E08-166E-4834-8E6A-561866BCEE93}">
      <dgm:prSet/>
      <dgm:spPr/>
      <dgm:t>
        <a:bodyPr/>
        <a:lstStyle/>
        <a:p>
          <a:endParaRPr lang="ru-RU"/>
        </a:p>
      </dgm:t>
    </dgm:pt>
    <dgm:pt modelId="{EB0A9BD1-F10C-4ABD-8B2E-95B9804CBEAD}">
      <dgm:prSet phldrT="[Текст]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53E40D-CEE9-48D7-ACE7-0CA74A190110}" type="parTrans" cxnId="{F8F81179-1DD2-43E6-AA61-49204B7C0296}">
      <dgm:prSet/>
      <dgm:spPr/>
      <dgm:t>
        <a:bodyPr/>
        <a:lstStyle/>
        <a:p>
          <a:endParaRPr lang="ru-RU"/>
        </a:p>
      </dgm:t>
    </dgm:pt>
    <dgm:pt modelId="{3DD64299-18BD-432C-95FA-7631CB1E4D07}" type="sibTrans" cxnId="{F8F81179-1DD2-43E6-AA61-49204B7C0296}">
      <dgm:prSet/>
      <dgm:spPr/>
      <dgm:t>
        <a:bodyPr/>
        <a:lstStyle/>
        <a:p>
          <a:endParaRPr lang="ru-RU"/>
        </a:p>
      </dgm:t>
    </dgm:pt>
    <dgm:pt modelId="{F9536BEB-6BA1-4BE3-B179-B9AC510C9298}" type="pres">
      <dgm:prSet presAssocID="{B30CE4E9-2459-4130-8076-49675CB6FFA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5F3576-11B7-43EE-964B-5F24636E367A}" type="pres">
      <dgm:prSet presAssocID="{F60F39C9-F28D-4C8C-BB67-6F0241F16778}" presName="node" presStyleLbl="node1" presStyleIdx="0" presStyleCnt="4" custScaleX="134449" custLinFactNeighborX="-69433" custLinFactNeighborY="2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E06D1-1DEC-4978-A8AE-E00D05196F2E}" type="pres">
      <dgm:prSet presAssocID="{B966DE28-621E-47AA-AF4B-FA236561DD49}" presName="spacerL" presStyleCnt="0"/>
      <dgm:spPr/>
    </dgm:pt>
    <dgm:pt modelId="{CCC3415B-94EB-4165-AA35-D820A9586B6A}" type="pres">
      <dgm:prSet presAssocID="{B966DE28-621E-47AA-AF4B-FA236561DD4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CB35DB7-F37A-4393-AF7C-755EFD36DA5D}" type="pres">
      <dgm:prSet presAssocID="{B966DE28-621E-47AA-AF4B-FA236561DD49}" presName="spacerR" presStyleCnt="0"/>
      <dgm:spPr/>
    </dgm:pt>
    <dgm:pt modelId="{701B78F6-4137-4668-8C29-B4A3097D7DD0}" type="pres">
      <dgm:prSet presAssocID="{0B4FCE67-E2A9-4CF3-9660-6D1803DCD3AE}" presName="node" presStyleLbl="node1" presStyleIdx="1" presStyleCnt="4" custScaleX="145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4A210-B178-48CA-B12A-7C0DA786F1AD}" type="pres">
      <dgm:prSet presAssocID="{FAD08D51-E2FD-45E5-BF2C-E85044B3D003}" presName="spacerL" presStyleCnt="0"/>
      <dgm:spPr/>
    </dgm:pt>
    <dgm:pt modelId="{1203B883-ADA6-4FE8-9316-8E967D7A177D}" type="pres">
      <dgm:prSet presAssocID="{FAD08D51-E2FD-45E5-BF2C-E85044B3D003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2DFFB89-4299-4019-A801-5192B64216F4}" type="pres">
      <dgm:prSet presAssocID="{FAD08D51-E2FD-45E5-BF2C-E85044B3D003}" presName="spacerR" presStyleCnt="0"/>
      <dgm:spPr/>
    </dgm:pt>
    <dgm:pt modelId="{7B30F39D-5D23-4CDE-8EC0-8C27C5A911C7}" type="pres">
      <dgm:prSet presAssocID="{7E7D0E5A-15F0-4A79-93D2-74B666F79F21}" presName="node" presStyleLbl="node1" presStyleIdx="2" presStyleCnt="4" custScaleX="150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C029C-EA68-4E53-805C-82EB88945BDE}" type="pres">
      <dgm:prSet presAssocID="{49512518-6FB4-4441-A1C6-D8C311E86C8E}" presName="spacerL" presStyleCnt="0"/>
      <dgm:spPr/>
    </dgm:pt>
    <dgm:pt modelId="{13E76E54-380E-4F3A-AB70-70F2A860FE46}" type="pres">
      <dgm:prSet presAssocID="{49512518-6FB4-4441-A1C6-D8C311E86C8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D8B763D-0505-4D50-BDB5-C81462D6BB51}" type="pres">
      <dgm:prSet presAssocID="{49512518-6FB4-4441-A1C6-D8C311E86C8E}" presName="spacerR" presStyleCnt="0"/>
      <dgm:spPr/>
    </dgm:pt>
    <dgm:pt modelId="{E5DD6FA8-F6B5-442A-A89F-762B0AC3E908}" type="pres">
      <dgm:prSet presAssocID="{EB0A9BD1-F10C-4ABD-8B2E-95B9804CBEA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3E12BE-72D5-4B32-91B0-5B44E05FCA64}" srcId="{B30CE4E9-2459-4130-8076-49675CB6FFAB}" destId="{0B4FCE67-E2A9-4CF3-9660-6D1803DCD3AE}" srcOrd="1" destOrd="0" parTransId="{D654A04E-1BAB-405A-895D-5430AAC940CA}" sibTransId="{FAD08D51-E2FD-45E5-BF2C-E85044B3D003}"/>
    <dgm:cxn modelId="{636B9E08-166E-4834-8E6A-561866BCEE93}" srcId="{B30CE4E9-2459-4130-8076-49675CB6FFAB}" destId="{7E7D0E5A-15F0-4A79-93D2-74B666F79F21}" srcOrd="2" destOrd="0" parTransId="{D03163A0-2222-4391-B7A4-47EFAF4DD83C}" sibTransId="{49512518-6FB4-4441-A1C6-D8C311E86C8E}"/>
    <dgm:cxn modelId="{0129922B-B378-4789-BFAF-7826B84E495B}" type="presOf" srcId="{FAD08D51-E2FD-45E5-BF2C-E85044B3D003}" destId="{1203B883-ADA6-4FE8-9316-8E967D7A177D}" srcOrd="0" destOrd="0" presId="urn:microsoft.com/office/officeart/2005/8/layout/equation1"/>
    <dgm:cxn modelId="{98280243-5DF2-40A2-BD94-238FB3FC4098}" srcId="{B30CE4E9-2459-4130-8076-49675CB6FFAB}" destId="{F60F39C9-F28D-4C8C-BB67-6F0241F16778}" srcOrd="0" destOrd="0" parTransId="{E5B00629-E044-4CFF-BD42-A8DD5892D673}" sibTransId="{B966DE28-621E-47AA-AF4B-FA236561DD49}"/>
    <dgm:cxn modelId="{5B6E09D5-2FA4-4A47-AD0C-B666C8392D15}" type="presOf" srcId="{EB0A9BD1-F10C-4ABD-8B2E-95B9804CBEAD}" destId="{E5DD6FA8-F6B5-442A-A89F-762B0AC3E908}" srcOrd="0" destOrd="0" presId="urn:microsoft.com/office/officeart/2005/8/layout/equation1"/>
    <dgm:cxn modelId="{A55F03FF-A5CC-4DC2-95A7-9E2E4257F86C}" type="presOf" srcId="{B30CE4E9-2459-4130-8076-49675CB6FFAB}" destId="{F9536BEB-6BA1-4BE3-B179-B9AC510C9298}" srcOrd="0" destOrd="0" presId="urn:microsoft.com/office/officeart/2005/8/layout/equation1"/>
    <dgm:cxn modelId="{76D921F8-A0C0-40C9-97F8-D1D5BBE5DEFB}" type="presOf" srcId="{7E7D0E5A-15F0-4A79-93D2-74B666F79F21}" destId="{7B30F39D-5D23-4CDE-8EC0-8C27C5A911C7}" srcOrd="0" destOrd="0" presId="urn:microsoft.com/office/officeart/2005/8/layout/equation1"/>
    <dgm:cxn modelId="{390C1D48-B3BA-4F5A-B16D-3E148B71F378}" type="presOf" srcId="{B966DE28-621E-47AA-AF4B-FA236561DD49}" destId="{CCC3415B-94EB-4165-AA35-D820A9586B6A}" srcOrd="0" destOrd="0" presId="urn:microsoft.com/office/officeart/2005/8/layout/equation1"/>
    <dgm:cxn modelId="{2D2810D0-0125-45AA-94D1-6E40F0F6B68A}" type="presOf" srcId="{F60F39C9-F28D-4C8C-BB67-6F0241F16778}" destId="{B95F3576-11B7-43EE-964B-5F24636E367A}" srcOrd="0" destOrd="0" presId="urn:microsoft.com/office/officeart/2005/8/layout/equation1"/>
    <dgm:cxn modelId="{C152FE58-FD10-4A1D-9DE2-ACD3509A7B0A}" type="presOf" srcId="{0B4FCE67-E2A9-4CF3-9660-6D1803DCD3AE}" destId="{701B78F6-4137-4668-8C29-B4A3097D7DD0}" srcOrd="0" destOrd="0" presId="urn:microsoft.com/office/officeart/2005/8/layout/equation1"/>
    <dgm:cxn modelId="{F8F81179-1DD2-43E6-AA61-49204B7C0296}" srcId="{B30CE4E9-2459-4130-8076-49675CB6FFAB}" destId="{EB0A9BD1-F10C-4ABD-8B2E-95B9804CBEAD}" srcOrd="3" destOrd="0" parTransId="{C353E40D-CEE9-48D7-ACE7-0CA74A190110}" sibTransId="{3DD64299-18BD-432C-95FA-7631CB1E4D07}"/>
    <dgm:cxn modelId="{11DAC59D-AF28-45AD-B509-B49841FC6DB5}" type="presOf" srcId="{49512518-6FB4-4441-A1C6-D8C311E86C8E}" destId="{13E76E54-380E-4F3A-AB70-70F2A860FE46}" srcOrd="0" destOrd="0" presId="urn:microsoft.com/office/officeart/2005/8/layout/equation1"/>
    <dgm:cxn modelId="{7DF41641-EFDE-4078-958E-63E97E87AC42}" type="presParOf" srcId="{F9536BEB-6BA1-4BE3-B179-B9AC510C9298}" destId="{B95F3576-11B7-43EE-964B-5F24636E367A}" srcOrd="0" destOrd="0" presId="urn:microsoft.com/office/officeart/2005/8/layout/equation1"/>
    <dgm:cxn modelId="{641C0C7C-CE05-458B-931D-39D711DA213C}" type="presParOf" srcId="{F9536BEB-6BA1-4BE3-B179-B9AC510C9298}" destId="{C41E06D1-1DEC-4978-A8AE-E00D05196F2E}" srcOrd="1" destOrd="0" presId="urn:microsoft.com/office/officeart/2005/8/layout/equation1"/>
    <dgm:cxn modelId="{C21D0A80-5C5D-43EA-ACBB-39706BB5617D}" type="presParOf" srcId="{F9536BEB-6BA1-4BE3-B179-B9AC510C9298}" destId="{CCC3415B-94EB-4165-AA35-D820A9586B6A}" srcOrd="2" destOrd="0" presId="urn:microsoft.com/office/officeart/2005/8/layout/equation1"/>
    <dgm:cxn modelId="{C00A3F84-80C3-4E05-A9B6-CBE55C8DC4C5}" type="presParOf" srcId="{F9536BEB-6BA1-4BE3-B179-B9AC510C9298}" destId="{5CB35DB7-F37A-4393-AF7C-755EFD36DA5D}" srcOrd="3" destOrd="0" presId="urn:microsoft.com/office/officeart/2005/8/layout/equation1"/>
    <dgm:cxn modelId="{1D1A58A4-785D-4249-B3B1-105AA678062F}" type="presParOf" srcId="{F9536BEB-6BA1-4BE3-B179-B9AC510C9298}" destId="{701B78F6-4137-4668-8C29-B4A3097D7DD0}" srcOrd="4" destOrd="0" presId="urn:microsoft.com/office/officeart/2005/8/layout/equation1"/>
    <dgm:cxn modelId="{81DA560B-0779-45FE-B4B7-8EFB079FDD43}" type="presParOf" srcId="{F9536BEB-6BA1-4BE3-B179-B9AC510C9298}" destId="{6144A210-B178-48CA-B12A-7C0DA786F1AD}" srcOrd="5" destOrd="0" presId="urn:microsoft.com/office/officeart/2005/8/layout/equation1"/>
    <dgm:cxn modelId="{D5E6EB27-8EE4-44F5-9E7A-BB1A4E17B486}" type="presParOf" srcId="{F9536BEB-6BA1-4BE3-B179-B9AC510C9298}" destId="{1203B883-ADA6-4FE8-9316-8E967D7A177D}" srcOrd="6" destOrd="0" presId="urn:microsoft.com/office/officeart/2005/8/layout/equation1"/>
    <dgm:cxn modelId="{90023189-3CA4-4401-BA18-C97C0401DA93}" type="presParOf" srcId="{F9536BEB-6BA1-4BE3-B179-B9AC510C9298}" destId="{A2DFFB89-4299-4019-A801-5192B64216F4}" srcOrd="7" destOrd="0" presId="urn:microsoft.com/office/officeart/2005/8/layout/equation1"/>
    <dgm:cxn modelId="{5D967879-D741-43EA-8573-71751AC679D3}" type="presParOf" srcId="{F9536BEB-6BA1-4BE3-B179-B9AC510C9298}" destId="{7B30F39D-5D23-4CDE-8EC0-8C27C5A911C7}" srcOrd="8" destOrd="0" presId="urn:microsoft.com/office/officeart/2005/8/layout/equation1"/>
    <dgm:cxn modelId="{49D59C6B-3C2F-44CB-A9C8-73403DB7657E}" type="presParOf" srcId="{F9536BEB-6BA1-4BE3-B179-B9AC510C9298}" destId="{3D5C029C-EA68-4E53-805C-82EB88945BDE}" srcOrd="9" destOrd="0" presId="urn:microsoft.com/office/officeart/2005/8/layout/equation1"/>
    <dgm:cxn modelId="{41E4FDE8-B525-460E-8E4C-7BB7DE64D79E}" type="presParOf" srcId="{F9536BEB-6BA1-4BE3-B179-B9AC510C9298}" destId="{13E76E54-380E-4F3A-AB70-70F2A860FE46}" srcOrd="10" destOrd="0" presId="urn:microsoft.com/office/officeart/2005/8/layout/equation1"/>
    <dgm:cxn modelId="{B0F72328-9D22-4986-9C54-7198CA7C2FFE}" type="presParOf" srcId="{F9536BEB-6BA1-4BE3-B179-B9AC510C9298}" destId="{AD8B763D-0505-4D50-BDB5-C81462D6BB51}" srcOrd="11" destOrd="0" presId="urn:microsoft.com/office/officeart/2005/8/layout/equation1"/>
    <dgm:cxn modelId="{9C2C80F6-5949-415E-A491-E23578FF3EA6}" type="presParOf" srcId="{F9536BEB-6BA1-4BE3-B179-B9AC510C9298}" destId="{E5DD6FA8-F6B5-442A-A89F-762B0AC3E908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0CE4E9-2459-4130-8076-49675CB6FFA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F39C9-F28D-4C8C-BB67-6F0241F16778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приобретение опыта в видах деятельности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00629-E044-4CFF-BD42-A8DD5892D673}" type="parTrans" cxnId="{98280243-5DF2-40A2-BD94-238FB3FC4098}">
      <dgm:prSet/>
      <dgm:spPr/>
      <dgm:t>
        <a:bodyPr/>
        <a:lstStyle/>
        <a:p>
          <a:endParaRPr lang="ru-RU"/>
        </a:p>
      </dgm:t>
    </dgm:pt>
    <dgm:pt modelId="{B966DE28-621E-47AA-AF4B-FA236561DD49}" type="sibTrans" cxnId="{98280243-5DF2-40A2-BD94-238FB3FC4098}">
      <dgm:prSet/>
      <dgm:spPr/>
      <dgm:t>
        <a:bodyPr/>
        <a:lstStyle/>
        <a:p>
          <a:endParaRPr lang="ru-RU"/>
        </a:p>
      </dgm:t>
    </dgm:pt>
    <dgm:pt modelId="{0B4FCE67-E2A9-4CF3-9660-6D1803DCD3AE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первичных представлений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54A04E-1BAB-405A-895D-5430AAC940CA}" type="parTrans" cxnId="{463E12BE-72D5-4B32-91B0-5B44E05FCA64}">
      <dgm:prSet/>
      <dgm:spPr/>
      <dgm:t>
        <a:bodyPr/>
        <a:lstStyle/>
        <a:p>
          <a:endParaRPr lang="ru-RU"/>
        </a:p>
      </dgm:t>
    </dgm:pt>
    <dgm:pt modelId="{FAD08D51-E2FD-45E5-BF2C-E85044B3D003}" type="sibTrans" cxnId="{463E12BE-72D5-4B32-91B0-5B44E05FCA64}">
      <dgm:prSet/>
      <dgm:spPr/>
      <dgm:t>
        <a:bodyPr/>
        <a:lstStyle/>
        <a:p>
          <a:endParaRPr lang="ru-RU"/>
        </a:p>
      </dgm:t>
    </dgm:pt>
    <dgm:pt modelId="{EB0A9BD1-F10C-4ABD-8B2E-95B9804CBEAD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 становления первичной ценностной ориентации и социализации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53E40D-CEE9-48D7-ACE7-0CA74A190110}" type="parTrans" cxnId="{F8F81179-1DD2-43E6-AA61-49204B7C0296}">
      <dgm:prSet/>
      <dgm:spPr/>
      <dgm:t>
        <a:bodyPr/>
        <a:lstStyle/>
        <a:p>
          <a:endParaRPr lang="ru-RU"/>
        </a:p>
      </dgm:t>
    </dgm:pt>
    <dgm:pt modelId="{3DD64299-18BD-432C-95FA-7631CB1E4D07}" type="sibTrans" cxnId="{F8F81179-1DD2-43E6-AA61-49204B7C0296}">
      <dgm:prSet/>
      <dgm:spPr/>
      <dgm:t>
        <a:bodyPr/>
        <a:lstStyle/>
        <a:p>
          <a:endParaRPr lang="ru-RU"/>
        </a:p>
      </dgm:t>
    </dgm:pt>
    <dgm:pt modelId="{F9536BEB-6BA1-4BE3-B179-B9AC510C9298}" type="pres">
      <dgm:prSet presAssocID="{B30CE4E9-2459-4130-8076-49675CB6FFA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5F3576-11B7-43EE-964B-5F24636E367A}" type="pres">
      <dgm:prSet presAssocID="{F60F39C9-F28D-4C8C-BB67-6F0241F16778}" presName="node" presStyleLbl="node1" presStyleIdx="0" presStyleCnt="3" custScaleX="134449" custLinFactNeighborX="-69433" custLinFactNeighborY="2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E06D1-1DEC-4978-A8AE-E00D05196F2E}" type="pres">
      <dgm:prSet presAssocID="{B966DE28-621E-47AA-AF4B-FA236561DD49}" presName="spacerL" presStyleCnt="0"/>
      <dgm:spPr/>
    </dgm:pt>
    <dgm:pt modelId="{CCC3415B-94EB-4165-AA35-D820A9586B6A}" type="pres">
      <dgm:prSet presAssocID="{B966DE28-621E-47AA-AF4B-FA236561DD4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CB35DB7-F37A-4393-AF7C-755EFD36DA5D}" type="pres">
      <dgm:prSet presAssocID="{B966DE28-621E-47AA-AF4B-FA236561DD49}" presName="spacerR" presStyleCnt="0"/>
      <dgm:spPr/>
    </dgm:pt>
    <dgm:pt modelId="{701B78F6-4137-4668-8C29-B4A3097D7DD0}" type="pres">
      <dgm:prSet presAssocID="{0B4FCE67-E2A9-4CF3-9660-6D1803DCD3AE}" presName="node" presStyleLbl="node1" presStyleIdx="1" presStyleCnt="3" custScaleX="145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4A210-B178-48CA-B12A-7C0DA786F1AD}" type="pres">
      <dgm:prSet presAssocID="{FAD08D51-E2FD-45E5-BF2C-E85044B3D003}" presName="spacerL" presStyleCnt="0"/>
      <dgm:spPr/>
    </dgm:pt>
    <dgm:pt modelId="{1203B883-ADA6-4FE8-9316-8E967D7A177D}" type="pres">
      <dgm:prSet presAssocID="{FAD08D51-E2FD-45E5-BF2C-E85044B3D00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2DFFB89-4299-4019-A801-5192B64216F4}" type="pres">
      <dgm:prSet presAssocID="{FAD08D51-E2FD-45E5-BF2C-E85044B3D003}" presName="spacerR" presStyleCnt="0"/>
      <dgm:spPr/>
    </dgm:pt>
    <dgm:pt modelId="{E5DD6FA8-F6B5-442A-A89F-762B0AC3E908}" type="pres">
      <dgm:prSet presAssocID="{EB0A9BD1-F10C-4ABD-8B2E-95B9804CBEAD}" presName="node" presStyleLbl="node1" presStyleIdx="2" presStyleCnt="3" custScaleX="189141" custScaleY="84122" custLinFactNeighborX="13995" custLinFactNeighborY="6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C1055B-C2F2-4687-80C1-7490ACFF4D92}" type="presOf" srcId="{F60F39C9-F28D-4C8C-BB67-6F0241F16778}" destId="{B95F3576-11B7-43EE-964B-5F24636E367A}" srcOrd="0" destOrd="0" presId="urn:microsoft.com/office/officeart/2005/8/layout/equation1"/>
    <dgm:cxn modelId="{463E12BE-72D5-4B32-91B0-5B44E05FCA64}" srcId="{B30CE4E9-2459-4130-8076-49675CB6FFAB}" destId="{0B4FCE67-E2A9-4CF3-9660-6D1803DCD3AE}" srcOrd="1" destOrd="0" parTransId="{D654A04E-1BAB-405A-895D-5430AAC940CA}" sibTransId="{FAD08D51-E2FD-45E5-BF2C-E85044B3D003}"/>
    <dgm:cxn modelId="{EA47BFF6-FA5D-4F8A-BCBF-27FAAFB81E69}" type="presOf" srcId="{B966DE28-621E-47AA-AF4B-FA236561DD49}" destId="{CCC3415B-94EB-4165-AA35-D820A9586B6A}" srcOrd="0" destOrd="0" presId="urn:microsoft.com/office/officeart/2005/8/layout/equation1"/>
    <dgm:cxn modelId="{D66D4593-8EFD-41D4-B4C2-0655EF25861A}" type="presOf" srcId="{FAD08D51-E2FD-45E5-BF2C-E85044B3D003}" destId="{1203B883-ADA6-4FE8-9316-8E967D7A177D}" srcOrd="0" destOrd="0" presId="urn:microsoft.com/office/officeart/2005/8/layout/equation1"/>
    <dgm:cxn modelId="{98280243-5DF2-40A2-BD94-238FB3FC4098}" srcId="{B30CE4E9-2459-4130-8076-49675CB6FFAB}" destId="{F60F39C9-F28D-4C8C-BB67-6F0241F16778}" srcOrd="0" destOrd="0" parTransId="{E5B00629-E044-4CFF-BD42-A8DD5892D673}" sibTransId="{B966DE28-621E-47AA-AF4B-FA236561DD49}"/>
    <dgm:cxn modelId="{C4E1A6DB-6EB1-44A5-8472-0810349A8D4E}" type="presOf" srcId="{0B4FCE67-E2A9-4CF3-9660-6D1803DCD3AE}" destId="{701B78F6-4137-4668-8C29-B4A3097D7DD0}" srcOrd="0" destOrd="0" presId="urn:microsoft.com/office/officeart/2005/8/layout/equation1"/>
    <dgm:cxn modelId="{D7858D57-0F85-4CF4-84F5-9C0C385DE5BE}" type="presOf" srcId="{B30CE4E9-2459-4130-8076-49675CB6FFAB}" destId="{F9536BEB-6BA1-4BE3-B179-B9AC510C9298}" srcOrd="0" destOrd="0" presId="urn:microsoft.com/office/officeart/2005/8/layout/equation1"/>
    <dgm:cxn modelId="{F8F81179-1DD2-43E6-AA61-49204B7C0296}" srcId="{B30CE4E9-2459-4130-8076-49675CB6FFAB}" destId="{EB0A9BD1-F10C-4ABD-8B2E-95B9804CBEAD}" srcOrd="2" destOrd="0" parTransId="{C353E40D-CEE9-48D7-ACE7-0CA74A190110}" sibTransId="{3DD64299-18BD-432C-95FA-7631CB1E4D07}"/>
    <dgm:cxn modelId="{E786583F-8FAB-44F4-92F2-F784D08182B1}" type="presOf" srcId="{EB0A9BD1-F10C-4ABD-8B2E-95B9804CBEAD}" destId="{E5DD6FA8-F6B5-442A-A89F-762B0AC3E908}" srcOrd="0" destOrd="0" presId="urn:microsoft.com/office/officeart/2005/8/layout/equation1"/>
    <dgm:cxn modelId="{147671F9-D46D-455A-B89D-F94494A99A16}" type="presParOf" srcId="{F9536BEB-6BA1-4BE3-B179-B9AC510C9298}" destId="{B95F3576-11B7-43EE-964B-5F24636E367A}" srcOrd="0" destOrd="0" presId="urn:microsoft.com/office/officeart/2005/8/layout/equation1"/>
    <dgm:cxn modelId="{479AA1CC-91A1-46D6-AA0D-AD30833E3EE2}" type="presParOf" srcId="{F9536BEB-6BA1-4BE3-B179-B9AC510C9298}" destId="{C41E06D1-1DEC-4978-A8AE-E00D05196F2E}" srcOrd="1" destOrd="0" presId="urn:microsoft.com/office/officeart/2005/8/layout/equation1"/>
    <dgm:cxn modelId="{D6B65366-F3F6-4EA7-8DE7-685379276631}" type="presParOf" srcId="{F9536BEB-6BA1-4BE3-B179-B9AC510C9298}" destId="{CCC3415B-94EB-4165-AA35-D820A9586B6A}" srcOrd="2" destOrd="0" presId="urn:microsoft.com/office/officeart/2005/8/layout/equation1"/>
    <dgm:cxn modelId="{DA22FCF4-3456-4294-9364-F6D44585625A}" type="presParOf" srcId="{F9536BEB-6BA1-4BE3-B179-B9AC510C9298}" destId="{5CB35DB7-F37A-4393-AF7C-755EFD36DA5D}" srcOrd="3" destOrd="0" presId="urn:microsoft.com/office/officeart/2005/8/layout/equation1"/>
    <dgm:cxn modelId="{7EF54602-DA14-447F-8043-CE1D9FE95390}" type="presParOf" srcId="{F9536BEB-6BA1-4BE3-B179-B9AC510C9298}" destId="{701B78F6-4137-4668-8C29-B4A3097D7DD0}" srcOrd="4" destOrd="0" presId="urn:microsoft.com/office/officeart/2005/8/layout/equation1"/>
    <dgm:cxn modelId="{AE9978FC-1E4D-4E23-9DD4-8CD10ECA4043}" type="presParOf" srcId="{F9536BEB-6BA1-4BE3-B179-B9AC510C9298}" destId="{6144A210-B178-48CA-B12A-7C0DA786F1AD}" srcOrd="5" destOrd="0" presId="urn:microsoft.com/office/officeart/2005/8/layout/equation1"/>
    <dgm:cxn modelId="{CBF5FA9F-F02E-493C-90E6-ACDAF5E6D416}" type="presParOf" srcId="{F9536BEB-6BA1-4BE3-B179-B9AC510C9298}" destId="{1203B883-ADA6-4FE8-9316-8E967D7A177D}" srcOrd="6" destOrd="0" presId="urn:microsoft.com/office/officeart/2005/8/layout/equation1"/>
    <dgm:cxn modelId="{09A8D5B2-D0E0-4113-9DFD-E6352DD0A331}" type="presParOf" srcId="{F9536BEB-6BA1-4BE3-B179-B9AC510C9298}" destId="{A2DFFB89-4299-4019-A801-5192B64216F4}" srcOrd="7" destOrd="0" presId="urn:microsoft.com/office/officeart/2005/8/layout/equation1"/>
    <dgm:cxn modelId="{6B3A5C9F-A55B-463E-86BE-59AD4A295844}" type="presParOf" srcId="{F9536BEB-6BA1-4BE3-B179-B9AC510C9298}" destId="{E5DD6FA8-F6B5-442A-A89F-762B0AC3E90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5F3576-11B7-43EE-964B-5F24636E367A}">
      <dsp:nvSpPr>
        <dsp:cNvPr id="0" name=""/>
        <dsp:cNvSpPr/>
      </dsp:nvSpPr>
      <dsp:spPr>
        <a:xfrm>
          <a:off x="0" y="1482331"/>
          <a:ext cx="1549055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482331"/>
        <a:ext cx="1549055" cy="1152151"/>
      </dsp:txXfrm>
    </dsp:sp>
    <dsp:sp modelId="{CCC3415B-94EB-4165-AA35-D820A9586B6A}">
      <dsp:nvSpPr>
        <dsp:cNvPr id="0" name=""/>
        <dsp:cNvSpPr/>
      </dsp:nvSpPr>
      <dsp:spPr>
        <a:xfrm>
          <a:off x="1644212" y="1697876"/>
          <a:ext cx="668247" cy="66824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644212" y="1697876"/>
        <a:ext cx="668247" cy="668247"/>
      </dsp:txXfrm>
    </dsp:sp>
    <dsp:sp modelId="{701B78F6-4137-4668-8C29-B4A3097D7DD0}">
      <dsp:nvSpPr>
        <dsp:cNvPr id="0" name=""/>
        <dsp:cNvSpPr/>
      </dsp:nvSpPr>
      <dsp:spPr>
        <a:xfrm>
          <a:off x="2406015" y="1455924"/>
          <a:ext cx="1672900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условиям реализации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06015" y="1455924"/>
        <a:ext cx="1672900" cy="1152151"/>
      </dsp:txXfrm>
    </dsp:sp>
    <dsp:sp modelId="{1203B883-ADA6-4FE8-9316-8E967D7A177D}">
      <dsp:nvSpPr>
        <dsp:cNvPr id="0" name=""/>
        <dsp:cNvSpPr/>
      </dsp:nvSpPr>
      <dsp:spPr>
        <a:xfrm>
          <a:off x="4172470" y="1697876"/>
          <a:ext cx="668247" cy="66824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172470" y="1697876"/>
        <a:ext cx="668247" cy="668247"/>
      </dsp:txXfrm>
    </dsp:sp>
    <dsp:sp modelId="{7B30F39D-5D23-4CDE-8EC0-8C27C5A911C7}">
      <dsp:nvSpPr>
        <dsp:cNvPr id="0" name=""/>
        <dsp:cNvSpPr/>
      </dsp:nvSpPr>
      <dsp:spPr>
        <a:xfrm>
          <a:off x="4934272" y="1455924"/>
          <a:ext cx="1731637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результатам освоения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34272" y="1455924"/>
        <a:ext cx="1731637" cy="1152151"/>
      </dsp:txXfrm>
    </dsp:sp>
    <dsp:sp modelId="{13E76E54-380E-4F3A-AB70-70F2A860FE46}">
      <dsp:nvSpPr>
        <dsp:cNvPr id="0" name=""/>
        <dsp:cNvSpPr/>
      </dsp:nvSpPr>
      <dsp:spPr>
        <a:xfrm>
          <a:off x="6759464" y="1697876"/>
          <a:ext cx="668247" cy="668247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759464" y="1697876"/>
        <a:ext cx="668247" cy="668247"/>
      </dsp:txXfrm>
    </dsp:sp>
    <dsp:sp modelId="{E5DD6FA8-F6B5-442A-A89F-762B0AC3E908}">
      <dsp:nvSpPr>
        <dsp:cNvPr id="0" name=""/>
        <dsp:cNvSpPr/>
      </dsp:nvSpPr>
      <dsp:spPr>
        <a:xfrm>
          <a:off x="7521267" y="1455924"/>
          <a:ext cx="1152151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521267" y="1455924"/>
        <a:ext cx="1152151" cy="115215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5F3576-11B7-43EE-964B-5F24636E367A}">
      <dsp:nvSpPr>
        <dsp:cNvPr id="0" name=""/>
        <dsp:cNvSpPr/>
      </dsp:nvSpPr>
      <dsp:spPr>
        <a:xfrm>
          <a:off x="0" y="526890"/>
          <a:ext cx="1887911" cy="1404184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приобретение опыта в видах деятельности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26890"/>
        <a:ext cx="1887911" cy="1404184"/>
      </dsp:txXfrm>
    </dsp:sp>
    <dsp:sp modelId="{CCC3415B-94EB-4165-AA35-D820A9586B6A}">
      <dsp:nvSpPr>
        <dsp:cNvPr id="0" name=""/>
        <dsp:cNvSpPr/>
      </dsp:nvSpPr>
      <dsp:spPr>
        <a:xfrm>
          <a:off x="2005651" y="789585"/>
          <a:ext cx="814426" cy="81442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005651" y="789585"/>
        <a:ext cx="814426" cy="814426"/>
      </dsp:txXfrm>
    </dsp:sp>
    <dsp:sp modelId="{701B78F6-4137-4668-8C29-B4A3097D7DD0}">
      <dsp:nvSpPr>
        <dsp:cNvPr id="0" name=""/>
        <dsp:cNvSpPr/>
      </dsp:nvSpPr>
      <dsp:spPr>
        <a:xfrm>
          <a:off x="2934098" y="494706"/>
          <a:ext cx="2038847" cy="1404184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первичных представлений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34098" y="494706"/>
        <a:ext cx="2038847" cy="1404184"/>
      </dsp:txXfrm>
    </dsp:sp>
    <dsp:sp modelId="{1203B883-ADA6-4FE8-9316-8E967D7A177D}">
      <dsp:nvSpPr>
        <dsp:cNvPr id="0" name=""/>
        <dsp:cNvSpPr/>
      </dsp:nvSpPr>
      <dsp:spPr>
        <a:xfrm>
          <a:off x="5086965" y="789585"/>
          <a:ext cx="814426" cy="81442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5086965" y="789585"/>
        <a:ext cx="814426" cy="814426"/>
      </dsp:txXfrm>
    </dsp:sp>
    <dsp:sp modelId="{E5DD6FA8-F6B5-442A-A89F-762B0AC3E908}">
      <dsp:nvSpPr>
        <dsp:cNvPr id="0" name=""/>
        <dsp:cNvSpPr/>
      </dsp:nvSpPr>
      <dsp:spPr>
        <a:xfrm>
          <a:off x="6019132" y="701149"/>
          <a:ext cx="2655888" cy="1181227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 становления первичной ценностной ориентации и социализации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19132" y="701149"/>
        <a:ext cx="2655888" cy="1181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24950" y="1428736"/>
            <a:ext cx="6489276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Федеральный Государственный</a:t>
            </a:r>
          </a:p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Образовательный Стандарт</a:t>
            </a:r>
          </a:p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дошкольного образования»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(разъяснения)</a:t>
            </a:r>
          </a:p>
          <a:p>
            <a:pPr algn="ctr"/>
            <a:endParaRPr lang="ru-RU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000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Подготовил</a:t>
            </a:r>
            <a:r>
              <a:rPr lang="ru-RU" sz="2800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ru-RU" sz="2000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2000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аместитель заведующего</a:t>
            </a:r>
          </a:p>
          <a:p>
            <a:pPr algn="ctr"/>
            <a:r>
              <a:rPr lang="ru-RU" sz="2000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 воспитательно-методической работе </a:t>
            </a:r>
          </a:p>
          <a:p>
            <a:pPr algn="ctr"/>
            <a:r>
              <a:rPr lang="ru-RU" sz="2000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МБДОУ детского сада комбинированного вида № 122</a:t>
            </a:r>
          </a:p>
          <a:p>
            <a:pPr algn="ctr"/>
            <a:r>
              <a:rPr lang="ru-RU" sz="2000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Кудрина Марина Леонидовна</a:t>
            </a:r>
          </a:p>
          <a:p>
            <a:pPr algn="ctr"/>
            <a:r>
              <a:rPr lang="ru-RU" sz="2000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</a:t>
            </a:r>
            <a:r>
              <a:rPr lang="ru-RU" sz="2000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Хабаровска</a:t>
            </a:r>
            <a:endParaRPr lang="ru-RU" sz="2800" cap="none" spc="50" dirty="0">
              <a:ln w="1143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0586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5927" y="116632"/>
            <a:ext cx="36740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29259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охрана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укрепление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физического и психического здоровья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индивидуальности ребёнка,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общей культуры воспитанников,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их нравственных, интеллектуальных, физических, эстетических качеств, инициативности, самостоятельности и ответственности, формирования предпосылок учебной деятельности;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вариативности и разнообразия содержания образовательных программ и организационных форм уровня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 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учётом образовательных потребностей и способностей воспитанников;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социокультурной среды, соответствующей возрастным и индивидуальным особенностям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преемственности основных образовательных программ дошкольного и начального общего 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определение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</a:p>
        </p:txBody>
      </p:sp>
    </p:spTree>
    <p:extLst>
      <p:ext uri="{BB962C8B-B14F-4D97-AF65-F5344CB8AC3E}">
        <p14:creationId xmlns="" xmlns:p14="http://schemas.microsoft.com/office/powerpoint/2010/main" val="38132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7999" y="325805"/>
            <a:ext cx="60689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 функции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3789" y="1124744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на качественное дошкольное образование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8059" y="191683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единого образовательного пространства в условиях содержательной и организационной вариативности дошкольного образования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8058" y="2708920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образования, ориентирующей на приоритет общечеловеческих ценностей, жизни и здоровья ребенка, свободного развития его личности в современном обществе и государстве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3788" y="353701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качества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3787" y="4337484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критериально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-оценочная функция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8057" y="5229200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преемственности с федеральным государственным образовательным стандартом общего образования, основными общеобразовательными программами общего образования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061" y="602967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оптимизация образовательных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</a:p>
        </p:txBody>
      </p:sp>
    </p:spTree>
    <p:extLst>
      <p:ext uri="{BB962C8B-B14F-4D97-AF65-F5344CB8AC3E}">
        <p14:creationId xmlns="" xmlns:p14="http://schemas.microsoft.com/office/powerpoint/2010/main" val="29957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91030" y="325805"/>
            <a:ext cx="4542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Назначение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22339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и реализация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примерных образовательных программ дошкольного образования (далее – Примерные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нормативов финансового обеспечения реализации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учредителем государственного (муниципального) задания в отношении Организаций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объективная оценка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соответствия образовательной деятельности Организации требованиям Стандарта к условиям реализации и структуре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подготовка,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переподготовка, повышение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квалификации и аттестации педагогических работников, административно-управленческого персонала государственных и муниципальных Организаций.</a:t>
            </a:r>
          </a:p>
        </p:txBody>
      </p:sp>
    </p:spTree>
    <p:extLst>
      <p:ext uri="{BB962C8B-B14F-4D97-AF65-F5344CB8AC3E}">
        <p14:creationId xmlns="" xmlns:p14="http://schemas.microsoft.com/office/powerpoint/2010/main" val="3888860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322581"/>
            <a:ext cx="75228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Совокупность требований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83753363"/>
              </p:ext>
            </p:extLst>
          </p:nvPr>
        </p:nvGraphicFramePr>
        <p:xfrm>
          <a:off x="208072" y="1340768"/>
          <a:ext cx="867502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28837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88640"/>
            <a:ext cx="68941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структуре ООП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24744"/>
            <a:ext cx="869433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психолого-педагогической поддержки позитивной социализации и индивидуализации развития детей дошкольного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возраста;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комплекс основных характеристик дошкольного образования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(объём, содержание и планируемые результаты в виде целевых ориентиров дошкольного образования),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организационно-педагогические условия образовательного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 условий социальной ситуации развития дошкольников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открывающей возможности позитивной социализации ребёнка, его всестороннего личностного морально-нравственного и познавательного развития, развития инициативы и творческих способностей на основе соответствующих дошкольному возрасту видов деятельности (игры, изобразительной деятельности, конструирования, восприятия сказки и др.), сотрудничества со взрослыми и сверстниками в зоне его ближайшего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создание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образовательной среды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зоны ближайшего развития ребёнка. </a:t>
            </a:r>
          </a:p>
        </p:txBody>
      </p:sp>
    </p:spTree>
    <p:extLst>
      <p:ext uri="{BB962C8B-B14F-4D97-AF65-F5344CB8AC3E}">
        <p14:creationId xmlns="" xmlns:p14="http://schemas.microsoft.com/office/powerpoint/2010/main" val="2890445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2013" y="404813"/>
            <a:ext cx="8281987" cy="5832475"/>
          </a:xfrm>
        </p:spPr>
        <p:txBody>
          <a:bodyPr/>
          <a:lstStyle/>
          <a:p>
            <a:pPr marL="45720" lv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Разработчики </a:t>
            </a:r>
            <a:r>
              <a:rPr lang="ru-RU" b="1" dirty="0" smtClean="0">
                <a:solidFill>
                  <a:srgbClr val="002060"/>
                </a:solidFill>
              </a:rPr>
              <a:t>ФГОС ДОШКОЛЬНОГО ОБРАЗОВАНИЯ </a:t>
            </a:r>
          </a:p>
          <a:p>
            <a:pPr marL="45720" lv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ыступают против </a:t>
            </a:r>
            <a:r>
              <a:rPr lang="ru-RU" b="1" dirty="0">
                <a:solidFill>
                  <a:srgbClr val="002060"/>
                </a:solidFill>
              </a:rPr>
              <a:t>одной (единой) программы!</a:t>
            </a:r>
            <a:endParaRPr lang="ru-RU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Должна быть </a:t>
            </a:r>
            <a:r>
              <a:rPr lang="ru-RU" b="1" u="sng" dirty="0">
                <a:solidFill>
                  <a:schemeClr val="accent2">
                    <a:lumMod val="75000"/>
                  </a:schemeClr>
                </a:solidFill>
              </a:rPr>
              <a:t>возможность выбора!</a:t>
            </a:r>
            <a:endParaRPr lang="ru-RU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u="sng" dirty="0"/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Основная образовательная программа (ООП) </a:t>
            </a:r>
            <a:r>
              <a:rPr lang="ru-RU" b="1" u="sng" dirty="0">
                <a:solidFill>
                  <a:srgbClr val="002060"/>
                </a:solidFill>
              </a:rPr>
              <a:t>определяется как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 marL="45720" lv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«Программа психолого-педагогической </a:t>
            </a:r>
            <a:r>
              <a:rPr lang="ru-RU" b="1" dirty="0">
                <a:solidFill>
                  <a:srgbClr val="002060"/>
                </a:solidFill>
              </a:rPr>
              <a:t>поддержки позитивной социализации и индивидуализации развития </a:t>
            </a:r>
            <a:r>
              <a:rPr lang="ru-RU" b="1" dirty="0" smtClean="0">
                <a:solidFill>
                  <a:srgbClr val="002060"/>
                </a:solidFill>
              </a:rPr>
              <a:t>ребёнка, </a:t>
            </a:r>
            <a:r>
              <a:rPr lang="ru-RU" b="1" i="1" dirty="0">
                <a:solidFill>
                  <a:srgbClr val="002060"/>
                </a:solidFill>
              </a:rPr>
              <a:t>а не </a:t>
            </a:r>
            <a:r>
              <a:rPr lang="ru-RU" b="1" i="1" dirty="0" smtClean="0">
                <a:solidFill>
                  <a:srgbClr val="002060"/>
                </a:solidFill>
              </a:rPr>
              <a:t>обучения!</a:t>
            </a:r>
          </a:p>
          <a:p>
            <a:pPr marL="45720" lvl="0" indent="0" algn="ctr">
              <a:buNone/>
            </a:pPr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</a:rPr>
              <a:t>Индивидуализация </a:t>
            </a:r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набор парциальных программ, реализуемых в ДОО.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4769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9424" y="1700808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среда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система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условий социализации и развития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детей: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пространственно-временные  условия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(гибкость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трансформируемость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предметного пространства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социальные  условия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(формы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сотрудничества и общения, ролевые и межличностные отношения всех участников образовательного процесса, включая педагогов, детей, родителей, администрацию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деятельностные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условия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(доступность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разнообразие видов деятельности, соответствующих возрастным особенностям дошкольников, задачам развития и социализации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9909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3583" y="1894188"/>
            <a:ext cx="8737165" cy="6480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утверждается Организацией самостоятельно в соответствии с настоящим Стандартом и с учётом Примерных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  (Закон РФ «Об образовании», ст.12.6)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737" y="2924944"/>
            <a:ext cx="8737165" cy="86409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разработке Программы Организация определяет продолжительность пребывания детей в Организации, режим работы Организации в соответствии с объёмом решаемых образовательных, педагогических и организационно-управленческих задач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738" y="4149080"/>
            <a:ext cx="8737165" cy="136815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может разрабатывать и реализовывать различные Программы для дошкольных образовательных групп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разной продолжительностью пребывания детей в течение суток, в том числе групп кратковременного пребывания детей, полного и продлённого дня, и для групп детей разного возраста от двух месяцев до восьми лет, в том числе разновозрастных групп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4706" y="5877272"/>
            <a:ext cx="8737165" cy="68407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в одной Организации могут действовать на основе различных Программ</a:t>
            </a:r>
          </a:p>
        </p:txBody>
      </p:sp>
    </p:spTree>
    <p:extLst>
      <p:ext uri="{BB962C8B-B14F-4D97-AF65-F5344CB8AC3E}">
        <p14:creationId xmlns="" xmlns:p14="http://schemas.microsoft.com/office/powerpoint/2010/main" val="3265871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21603" y="1052736"/>
            <a:ext cx="4088302" cy="151216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области: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коммуникативно-личностное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познавательно-речевое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художественно-эстетическое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физическое развитие.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8281" y="4653136"/>
            <a:ext cx="7356048" cy="187220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Обязательная часть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(60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предполагает комплексность подхода, обеспечивая развитие воспитанников во всех четырёх взаимодополняющих образовательных областях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формируемая 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участниками образовательных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отношений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40 %)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составляют выбранные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и/или разработанные самостоятельно участниками образовательных отношений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парциальные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программы, методики, формы организации образовательной работы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4570" y="2852936"/>
            <a:ext cx="7133165" cy="15757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Аспекты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социальной ситуации развития ребёнка дошкольного возраста: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предметно-пространственная развивающая образовательная среда;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характер взаимодействия со взрослыми;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характер взаимодействия с другими детьми;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система отношений ребёнка к миру, к другим людям, к себе самому.</a:t>
            </a:r>
          </a:p>
        </p:txBody>
      </p:sp>
    </p:spTree>
    <p:extLst>
      <p:ext uri="{BB962C8B-B14F-4D97-AF65-F5344CB8AC3E}">
        <p14:creationId xmlns="" xmlns:p14="http://schemas.microsoft.com/office/powerpoint/2010/main" val="353244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9687" y="3356992"/>
            <a:ext cx="8679885" cy="32403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становления первичной ценностной ориентации и социализации: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формирование уважительного отношения и чувства принадлежности к своей семье, малой и большой родине;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формирование основ собственной безопасности и безопасности окружающего мира (в быту, социуме, природе);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овладение элементарными общепринятыми нормами и правилами поведения в социуме на основе первичных ценностно-моральных представлений о том, «что такое хорошо и что такое плохо»;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овладение элементарными нормами и правилами здорового образа жизни (в питании, двигательном режиме, закаливании, при формировании полезных привычек и др.);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развитие эмоционально-ценностного восприятия произведений искусства (словесного, музыкального, изобразительного), мира природы.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260648"/>
            <a:ext cx="53876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Обязательная часть  ООП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916154709"/>
              </p:ext>
            </p:extLst>
          </p:nvPr>
        </p:nvGraphicFramePr>
        <p:xfrm>
          <a:off x="199688" y="891387"/>
          <a:ext cx="8675021" cy="2393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8842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0032" y="332656"/>
            <a:ext cx="31515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Понятие ФГОС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3789" y="1124744"/>
            <a:ext cx="7857747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(англ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норма, образец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«образец, эталон, модель, принимаемые за исходные для сопоставления с ними др. подобных объектов»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7" y="2060848"/>
            <a:ext cx="7879059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комплекс норм, правил, требований, которые устанавливаются на основе достижений науки, техники и передового опыта; минимальные требования (к продукции), устанавливаемые с целью защиты здоровья и безопасности потребителей; гарантии – условия и механизмы, обеспечивающие беспрепятственное пользование правами и их всестороннюю охрану»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3789" y="3717032"/>
            <a:ext cx="7857747" cy="29523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 в образовании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должен выступать гарантией конституционного права российского гражданина, права любого человека на качественное образование.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система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параметров, которые принимаются в качестве государственной нормы образованности, отражающей общественный идеал и учитывающей возможности реальной личности и системы образования по достижению этого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идеала.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отражает согласованные социально-культурные, общественно-государственные ожидания относительно уровня ДО, которые являются ориентирами для учредителей дошкольных Организаций, специалистов системы образования, семей воспитанников и широкой общественности.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2794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9512" y="407760"/>
            <a:ext cx="5380424" cy="63412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Приобретение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опыта в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в основных движениях (ходьбе, беге, прыжках, лазанье и др.), а также при катании на самокате, санках, велосипеде, ходьбе на лыжах, в спортивных играх;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(сюжетной игры, в том числе сюжетно-ролевой, режиссёрской и игры с правилами);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(конструктивного общения и взаимодействия со взрослыми и сверстниками, устной речью как основным средством общения);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познавательно-исследовательской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(исследования объектов окружающего мира и экспериментирования с ними);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восприятия художественной литературы и фольклора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элементарной трудовой деятельности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(самообслуживания, бытового труда, труда в природе);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конструирования из различных материалов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(строительного материала, конструкторов, модулей, бумаги, природного материала и т.д.);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изобразительной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(рисования, лепки, аппликации);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музыкальной (пения, музыкально-ритмических движений, игры на детских музыкальных инструментах).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24128" y="403920"/>
            <a:ext cx="3226975" cy="63374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первичных представлений: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себе, других людях, социальных нормах и культурных традициях общения, объектах окружающего мира (предметах, явлениях, отношениях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планете Земля как общем доме людей, об особенностях её природы, многообразии культур стран и народов мира.</a:t>
            </a:r>
          </a:p>
        </p:txBody>
      </p:sp>
    </p:spTree>
    <p:extLst>
      <p:ext uri="{BB962C8B-B14F-4D97-AF65-F5344CB8AC3E}">
        <p14:creationId xmlns="" xmlns:p14="http://schemas.microsoft.com/office/powerpoint/2010/main" val="267487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260647"/>
            <a:ext cx="72410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Часть, формируемая участниками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образовательных отношений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9605" y="2078204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учитывает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образовательные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потребности и интересы воспитанников, членов их семей и педагогов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429" y="3257912"/>
            <a:ext cx="8679885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ориентирована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специфику национальных, социокультурных, экономических, климатических условий, в которых осуществляется образовательный процесс;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поддержку интересов педагогических работников Организации, реализация которых соответствует целям и задачам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сложившиеся традиции Организации (группы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9430" y="5301208"/>
            <a:ext cx="8679885" cy="1008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быть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виде ссылок на соответствующую методическую литературу, позволяющую ознакомиться с содержанием выбранных участниками образовательных отношений парциальных программ, методик, форм организации образовательной работы.</a:t>
            </a:r>
          </a:p>
        </p:txBody>
      </p:sp>
    </p:spTree>
    <p:extLst>
      <p:ext uri="{BB962C8B-B14F-4D97-AF65-F5344CB8AC3E}">
        <p14:creationId xmlns="" xmlns:p14="http://schemas.microsoft.com/office/powerpoint/2010/main" val="2651339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251" y="188640"/>
            <a:ext cx="86478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условиям реализации ООП 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4139953" y="-819472"/>
            <a:ext cx="576064" cy="7776864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9605" y="3356993"/>
            <a:ext cx="8679885" cy="3312367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социальной ситуации развития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участников образовательных отношений, включая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образовательной среды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которая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гарантирует охрану и укрепление физического и психического здоровья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обеспечивает эмоциональное и морально-нравственное благополучие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способствует профессиональному развитию педагогических работников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создаёт условия для развивающего вариативного дошкольного образования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обеспечивает его открытость и мотивирующий характер.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9076" y="1494304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37269" y="834971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кадровые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50679" y="1768624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материально-технические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24440" y="859200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64288" y="1412776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развивающая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предметно-пространственная среда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0639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188" y="2060848"/>
            <a:ext cx="87180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уважение педагогов к человеческому достоинству воспитанников, формирование и поддержка их положительной самооценки, уверенности в собственных возможностях и способностях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использование в образовательном процессе форм и методов работы с детьми, соответствующих их психолого-возрастным и индивидуальным особенностям (недопустимость как искусственного ускорения, так и искусственного замедления развития детей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образовательного процесса на основе взаимодействия взрослых с детьми, ориентированного на интересы и возможности каждого ребёнка и учитывающего социальную ситуацию его развития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педагогами положительного, доброжелательного отношения детей друг к другу и взаимодействия детей в разных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инициативы и самостоятельности детей в специфических для них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возможность выбора детьми материалов, видов активности, участников совместной деятельности и общения;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защита детей от всех форм физического и психического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насилия;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взаимодействия с семьями воспитанников в целях осуществления полноценного развития каждого ребёнка, вовлечение семей воспитанников непосредственно в образовательный процесс.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88" y="1520145"/>
            <a:ext cx="347503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50384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9032" y="2868568"/>
            <a:ext cx="3960440" cy="25682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исключать перегрузки, влияющие на надлежащее исполнение ими их профессиональных обязанностей, тем самым снижающие необходимое индивидуальное внимание к воспитанникам и способные негативно отразиться на благополучии и развитии детей.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412776"/>
            <a:ext cx="3960440" cy="132968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для диагностики и коррекции нарушений развития и социальной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адаптации детей с ОВЗ,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оказания ранней коррекционной помощи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55976" y="4688120"/>
            <a:ext cx="4613578" cy="12611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Предельная наполняемость групп устанавливается в соответствии с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санитарно-эпидемиологическими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правилами и нормативами.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97680" y="1412776"/>
            <a:ext cx="4671875" cy="30963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Организации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проводиться оценка развития детей, его динамики, в том числе измерение их личностных образовательных результатов. Такая оценка производится педагогом совместно с педагогом-психологом в рамках психолого-педагогической диагностики6 (или мониторинга).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ребёнка в психолого-педагогической диагностике (мониторинге)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допускается только с согласия его родителей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(законных представителей).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9344" y="5634568"/>
            <a:ext cx="4032136" cy="10253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создаёт условия для медицинского сопровождения детей в целях охраны и укрепления их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3574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1844824"/>
            <a:ext cx="8424936" cy="46085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педагогического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 должны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сформированы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компетенции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необходимые для создания социальной ситуации развития воспитанников, соответствующей специфике дошкольного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возраста: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эмоционального благополучия каждого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ребёнка; </a:t>
            </a: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организацию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конструктивного взаимодействия детей в группе в разных видах деятельности, создание условий для свободного выбора детьми деятельности, участников совместной деятельности,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материалов;</a:t>
            </a: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развивающего вариативного образования, ориентированного на зону ближайшего развития каждого воспитанника и учитывающего его психолого-возрастные и индивидуальные возможности; 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открытый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 образовательного процесса на основе сотрудничества с семьями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воспитанников;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34329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92692" y="3933056"/>
            <a:ext cx="7560840" cy="24036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должна создавать возможности: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для предоставления информации о Программе семье и всем заинтересованным лицам, вовлечённым в образовательный процесс, а также широкой общественности;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педагогов по поиску, использованию материалов, обеспечивающих реализацию Программы, в том числе в информационной среде;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для обсуждения с родителями (законными представителями) воспитанников вопросов, связанных с реализацией Программы.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1628800"/>
            <a:ext cx="7600710" cy="2094405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Организации должны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быть созданы условия для: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повышения квалификации педагогических и руководящих работников (в том числе по их выбору) и их профессионального развития;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консультативной поддержки педагогов и родителей по вопросам инклюзивного образования в случае его организации;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организационно-методического сопровождения процесса реализации Программы, в том числе в плане взаимодействия с социумом.</a:t>
            </a:r>
          </a:p>
        </p:txBody>
      </p:sp>
    </p:spTree>
    <p:extLst>
      <p:ext uri="{BB962C8B-B14F-4D97-AF65-F5344CB8AC3E}">
        <p14:creationId xmlns="" xmlns:p14="http://schemas.microsoft.com/office/powerpoint/2010/main" val="2932888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кадровым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906978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должна быть укомплектована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квалифицированными кадрами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 или среднее профессиональное образование по направлению подготовки "Образование и педагогика" без предъявления требований к стажу работы либо высшее профессиональное образование или среднее профессиональное образование и дополнительное профессиональное образование по направлению подготовки "Образование и педагогика" без предъявления требований к стажу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работы», ЕКС от 26.08.2010 г.).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780928"/>
            <a:ext cx="8496944" cy="19895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осуществляется: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воспитателями в течение всего времени пребывания воспитанников в Организации. Каждая группа должна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непрерывно сопровождаться воспитателем или другим педагогом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иными педагогическими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работниками,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соответствующие должности для которых устанавливаются Организацией самостоятельно в зависимости от содержания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в создании условий, необходимых для реализации образовательной программы,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принимают участие помощники воспитателя и другие работники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882912"/>
            <a:ext cx="8496944" cy="185845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требует от Организации осуществления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управления образовательной деятельностью, методического обеспечения реализации Программы, ведения бухгалтерского учёта, финансово-хозяйственной и хозяйственной деятельности, необходимого медицинского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сопровождения.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решения этих задач привлекается соответствующий квалифицированный персонал в качестве сотрудников Организации и/или заключаются договора с организациями, предоставляющими соответствующие услуги.</a:t>
            </a:r>
          </a:p>
        </p:txBody>
      </p:sp>
    </p:spTree>
    <p:extLst>
      <p:ext uri="{BB962C8B-B14F-4D97-AF65-F5344CB8AC3E}">
        <p14:creationId xmlns="" xmlns:p14="http://schemas.microsoft.com/office/powerpoint/2010/main" val="41887758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материально-техническим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9512" y="1772816"/>
            <a:ext cx="8496944" cy="45603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требования, определяемые в соответствии с санитарно-эпидемиологическими правилами и нормативами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числе: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зданиям (помещениям) и участкам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водоснабжению, канализации, отоплению и вентиляции зданий (помещения)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набору и площадям образовательных помещений, их отделке и оборудованию;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искусственному и естественному освещению образовательных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санитарному состоянию и содержанию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оснащению помещений для качественного питания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требования, определяемые в соответствии с правилами пожарной безопасности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оснащённость помещений для работы медицинского персонала 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2680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7"/>
            <a:ext cx="79928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финансовым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7984" y="1052736"/>
            <a:ext cx="8496944" cy="237626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 условия реализации Программы должны: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 Организации возможность выполнения требований Стандарта к условиям реализации и структуре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обеспечивать реализацию обязательной части Программы и части, формируемой участниками образовательного процесса, учитывая вариативность индивидуальных траекторий развития воспитанников;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отражать структуру и объём расходов, необходимых для реализации Программы, а также механизм их формирования.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7112" y="3861048"/>
            <a:ext cx="8496944" cy="25922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Объём финансового обеспечения реализации Программы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определяется исходя из Требований к условиям реализации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ООП ДО 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данного Стандарта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 быть достаточным и необходимым для осуществления Организацией расходов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на оплату труда работников, реализующих Программу;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на средства обучения, соответствующие материалы, в том числе расходные, игровое, спортивное, оздоровительное оборудование, инвентарь, оплату услуг связи, в том числе расходов, связанных с подключением к информационной сети Интернет;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связанных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дополнительным профессиональным образованием педагогических работников по профилю их деятельности;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связанных с реализацией Программы.</a:t>
            </a:r>
          </a:p>
        </p:txBody>
      </p:sp>
    </p:spTree>
    <p:extLst>
      <p:ext uri="{BB962C8B-B14F-4D97-AF65-F5344CB8AC3E}">
        <p14:creationId xmlns="" xmlns:p14="http://schemas.microsoft.com/office/powerpoint/2010/main" val="2627967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072494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ПРЕИМУЩЕСТВА ФГОС ДО:</a:t>
            </a:r>
          </a:p>
          <a:p>
            <a:pPr marL="45720" indent="0" algn="ctr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45720" lvl="0" indent="0" algn="just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Стандарт – это:</a:t>
            </a:r>
            <a:endParaRPr lang="ru-RU" b="1" dirty="0" smtClean="0">
              <a:solidFill>
                <a:srgbClr val="C00000"/>
              </a:solidFill>
            </a:endParaRPr>
          </a:p>
          <a:p>
            <a:pPr lvl="0" algn="just">
              <a:lnSpc>
                <a:spcPct val="120000"/>
              </a:lnSpc>
            </a:pPr>
            <a:r>
              <a:rPr lang="ru-RU" sz="2000" dirty="0" smtClean="0"/>
              <a:t>система условий психолого-педагогической поддержки развития и социализации детей;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/>
              <a:t>культурный ген дошкольного  развития; он не прямого действия (каждый детский сад реализует свою Программу);</a:t>
            </a:r>
          </a:p>
          <a:p>
            <a:pPr algn="just">
              <a:lnSpc>
                <a:spcPct val="120000"/>
              </a:lnSpc>
            </a:pPr>
            <a:r>
              <a:rPr lang="ru-RU" sz="2000" dirty="0" smtClean="0"/>
              <a:t>«нестандартный» стандарт дошкольного образования: </a:t>
            </a:r>
            <a:r>
              <a:rPr lang="ru-RU" sz="2000" u="sng" dirty="0" smtClean="0"/>
              <a:t>стандарт развития, а не жесткого контроля развития ребенка.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Стандарт должен: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ru-RU" sz="2000" dirty="0" smtClean="0"/>
              <a:t> удовлетворить потребности родителей и детей на ступени дошкольного образования;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/>
              <a:t>обеспечить исполнение государственных гарантий (в вопросах поддержки семьи, поддержки разнообразия детства);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7"/>
            <a:ext cx="79928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финансовым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4616" y="1052736"/>
            <a:ext cx="8496944" cy="17281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государственных гарантий на получение гражданами общедоступного и бесплатного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за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счёт средств соответствующих бюджетов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бюджетной системы Российской Федерации в государственных, муниципальных и негосударственных организациях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осуществляется на основе нормативов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образовательных услуг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обеспечивающих реализацию Программы в соответствии со Стандартом.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9072" y="2996952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реализации Программы бюджетного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и/или автономного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 осуществляется исходя из стоимости услуг на основе государственного (муниципального) задания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учредителя на оказание государственных (муниципальных) услуг по реализации Программы в соответствии с требованиями Стандарта по каждому виду и направленности образовательных программ с учётом форм обучения в соответствии с ведомственным перечнем услуг.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941168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составлении проектов бюджетов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учитываться нормативы финансирования, определяемые органами государственной власти субъектов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которыми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местным бюджетам предоставляются субвенции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организациях.</a:t>
            </a:r>
          </a:p>
        </p:txBody>
      </p:sp>
    </p:spTree>
    <p:extLst>
      <p:ext uri="{BB962C8B-B14F-4D97-AF65-F5344CB8AC3E}">
        <p14:creationId xmlns="" xmlns:p14="http://schemas.microsoft.com/office/powerpoint/2010/main" val="3072301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7"/>
            <a:ext cx="777686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развивающей предметно-пространственной среде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460976"/>
            <a:ext cx="8640960" cy="115212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Развивающая предметно-пространственная среда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(РППС)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максимальную реализацию образовательного потенциала пространства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Организации (группы,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участка)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материалов, оборудования и инвентаря для развития детей дошкольного возраста, охраны и укрепления их здоровья, учёта особенностей и коррекции недостатков их развития.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7896" y="3993624"/>
            <a:ext cx="8664584" cy="18002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реализацию различных образовательных программ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используемых в образовательном процессе Организации;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для инклюзивного образования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его организации);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 национально-культурных, климатических условий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которых осуществляется образовательный процесс.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7896" y="2795032"/>
            <a:ext cx="8664584" cy="1008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 возможность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общения и совместной деятельности детей и взрослых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том числе детей разного возраста), во всей группе и в малых группах,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двигательной активности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возможности для уединения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5937448"/>
            <a:ext cx="8664584" cy="7920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Организации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(группы) должна быть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содержательно насыщенной, трансформируемой, полифункциональной, вариативной, доступной и безопасной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197761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52" y="188640"/>
            <a:ext cx="86975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результатам освоения ООП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4776" y="2132856"/>
            <a:ext cx="8679885" cy="93610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инициативность и самостоятельность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разных видах деятельности – игре, общении, конструировании и др.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выбирать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себе род занятий, участников совместной деятельности, обнаруживает способность к воплощению разнообразных замыслов;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5362" y="1268760"/>
            <a:ext cx="8461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 ориентиры ДО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социальные и психологические характеристики возможных достижений ребёнка на этапе завершения уровня ДО.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5966" y="3429000"/>
            <a:ext cx="8748695" cy="139863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уверен в своих силах, открыт внешнему миру, положительно относится к себе и к другим, обладает чувством собственного достоинства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Активно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взаимодействует со сверстниками и взрослыми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участвует в совместных играх. Способен договариваться, учитывать интересы и чувства других, сопереживать неудачам и радоваться успехам других, стараться разрешать конфликты;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5966" y="5013176"/>
            <a:ext cx="8748695" cy="134076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обладает развитым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воображением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которое реализуется в разных видах деятельности. Способность ребёнка 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фантазии, творчеству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интенсивно развивается и проявляется в игре.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владеет разными формами и видами игры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Умеет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подчиняться разным правилам и социальным нормам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различать условную и реальную ситуации, в том числе игровую и учебную;</a:t>
            </a:r>
          </a:p>
        </p:txBody>
      </p:sp>
    </p:spTree>
    <p:extLst>
      <p:ext uri="{BB962C8B-B14F-4D97-AF65-F5344CB8AC3E}">
        <p14:creationId xmlns="" xmlns:p14="http://schemas.microsoft.com/office/powerpoint/2010/main" val="3569342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6097" y="4077072"/>
            <a:ext cx="8679885" cy="26000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любознательность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задаёт вопросы, касающиеся близких и далёких предметов и явлений, интересуется причинно-следственными связями (как? почему? зачем?), пытается самостоятельно придумывать объяснения явлениям природы и поступкам людей. Склонен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наблюдать, экспериментировать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Обладает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начальными знаниями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себе, о предметном, природном, социальном и культурном мире, в котором он живёт. Знаком с книжной культурой, с детской литературой, обладает элементарными представлениями из области живой природы, естествознания, математики, истории и т. п., у ребёнка складываются предпосылки грамотности. Ребёнок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принятию собственных решений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опираясь на свои знания и умения в различных сферах действительности.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6097" y="3140968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способен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волевым усилиям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разных видах деятельности, преодолевать сиюминутные побуждения, доводить до конца начатое дело;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4265" y="2060848"/>
            <a:ext cx="8679885" cy="84505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 ребёнка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развита крупная и мелкая мот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орика. Он может контролировать свои движения и управлять ими, обладает развитой потребностью бегать, прыгать, мастерить поделки из различных материалов и т. п.;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8451" y="1052736"/>
            <a:ext cx="8679885" cy="7920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творческие способности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 также проявляются в рисовании, придумывании сказок, танцах, пении и т. п. Ребёнок может фантазировать вслух, играть звуками и словами. Хорошо понимает устную речь и может выражать свои мысли и желания;</a:t>
            </a:r>
          </a:p>
        </p:txBody>
      </p:sp>
    </p:spTree>
    <p:extLst>
      <p:ext uri="{BB962C8B-B14F-4D97-AF65-F5344CB8AC3E}">
        <p14:creationId xmlns="" xmlns:p14="http://schemas.microsoft.com/office/powerpoint/2010/main" val="2973526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6136" y="764704"/>
            <a:ext cx="8839576" cy="32403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ориентирами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учредителей Организаций для построения образовательной политики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учётом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педагогов и администрации Организаций для решения задач: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формирования Программы;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анализа своей профессиональной деятельности;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взаимодействия с семьями воспитанников;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авторов образовательных программ дошкольного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исследователей при формировании исследовательских программ для изучения характеристик образования детей в возрасте от 2 месяцев до 8 лет;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родителей (законных представителей) детей от 2 месяцев до 8 лет для их информированности относительно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широкой общественности.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5304" y="4221088"/>
            <a:ext cx="8863200" cy="235420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могут служить непосредственным основанием при решении управленческих задач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аттестацию педагогических кадров;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качества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как итогового, так и промежуточного уровня развития воспитанников, в том числе в рамках мониторинга (в форме тестирования, с использованием методов, основанных на наблюдении, или иных методов измерения результативности детей);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выполнения муниципального (государственного) задания посредством их включения в показатели качества выполнения задания;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распределение стимулирующего фонда оплаты труда работников Организации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3915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4299" y="1240534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определяются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форм реализации Программы, а также от её характера, особенностей развития воспитанников и видов Организации, реализующей Программу.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4299" y="2492896"/>
            <a:ext cx="8698181" cy="17281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подлежат непосредственной оценке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в виде педагогической диагностики (мониторинга), 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основанием для их формального сравнения с реальными достижениями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основой объективной оценки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соответствия установленным требованиям образовательной деятельности и подготовки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воспитанников. 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Освоение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 не сопровождается проведением промежуточных аттестаций и итоговой аттестации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воспитанников.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5610" y="4941168"/>
            <a:ext cx="8679885" cy="122413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выступают основаниями преемственности дошкольного и начального общего образования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соблюдении требований к условиям реализации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настоящие целевые ориентиры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предполагают формирование у детей дошкольного возраста предпосылок учебной деятельности на этапе завершения ими дошкольного образования.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260647"/>
            <a:ext cx="50405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Целевые ориентиры ДО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83758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15888"/>
            <a:ext cx="8785225" cy="65532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ТРЕБОВАНИЯ К РЕЗУЛЬТАТАМ ОСВОЕНИЯ </a:t>
            </a:r>
            <a:r>
              <a:rPr lang="ru-RU" b="1" dirty="0" smtClean="0">
                <a:solidFill>
                  <a:srgbClr val="C00000"/>
                </a:solidFill>
              </a:rPr>
              <a:t>ПРОГРАММЫ</a:t>
            </a:r>
            <a:endParaRPr lang="ru-RU" dirty="0" smtClean="0"/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2 ГРУППЫ ЦЕЛЕВЫХ ОРИЕНТИРОВ: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1 ГРУППА – ОТ 2 МЕС. ДО 3 ЛЕТ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 ГРУППА – ОТ 3 ЛЕТ ДО 7 ЛЕТ</a:t>
            </a:r>
          </a:p>
          <a:p>
            <a:pPr algn="ctr"/>
            <a:r>
              <a:rPr lang="ru-RU" u="sng" dirty="0" smtClean="0">
                <a:solidFill>
                  <a:schemeClr val="tx1"/>
                </a:solidFill>
              </a:rPr>
              <a:t>ЦЕЛЕВЫЕ ОРИЕНТИРЫ: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Инициативность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Самостоятельность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Уверенность в себе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Воображение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Физическое развитие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Волевые усилия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Любознательность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Интерес ребенка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60705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496300" cy="6191250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развитие </a:t>
            </a:r>
            <a:r>
              <a:rPr lang="ru-RU" b="1" dirty="0" smtClean="0">
                <a:solidFill>
                  <a:srgbClr val="002060"/>
                </a:solidFill>
              </a:rPr>
              <a:t>ребенка </a:t>
            </a:r>
            <a:r>
              <a:rPr lang="ru-RU" b="1" dirty="0">
                <a:solidFill>
                  <a:srgbClr val="002060"/>
                </a:solidFill>
              </a:rPr>
              <a:t>не </a:t>
            </a:r>
            <a:r>
              <a:rPr lang="ru-RU" b="1" dirty="0" smtClean="0">
                <a:solidFill>
                  <a:srgbClr val="002060"/>
                </a:solidFill>
              </a:rPr>
              <a:t>является </a:t>
            </a:r>
            <a:r>
              <a:rPr lang="ru-RU" b="1" dirty="0">
                <a:solidFill>
                  <a:srgbClr val="002060"/>
                </a:solidFill>
              </a:rPr>
              <a:t>объектом измерения и </a:t>
            </a:r>
            <a:r>
              <a:rPr lang="ru-RU" b="1" dirty="0" smtClean="0">
                <a:solidFill>
                  <a:srgbClr val="002060"/>
                </a:solidFill>
              </a:rPr>
              <a:t>оценки;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т</a:t>
            </a:r>
            <a:r>
              <a:rPr lang="ru-RU" b="1" dirty="0" smtClean="0">
                <a:solidFill>
                  <a:srgbClr val="002060"/>
                </a:solidFill>
              </a:rPr>
              <a:t>естирование – нет; </a:t>
            </a:r>
            <a:r>
              <a:rPr lang="ru-RU" b="1" dirty="0" smtClean="0">
                <a:solidFill>
                  <a:srgbClr val="002060"/>
                </a:solidFill>
              </a:rPr>
              <a:t>мониторинг (педагогический) </a:t>
            </a:r>
            <a:r>
              <a:rPr lang="ru-RU" b="1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да;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у </a:t>
            </a:r>
            <a:r>
              <a:rPr lang="ru-RU" b="1" u="sng" dirty="0" smtClean="0">
                <a:solidFill>
                  <a:srgbClr val="002060"/>
                </a:solidFill>
              </a:rPr>
              <a:t>мониторинга 2 </a:t>
            </a:r>
            <a:r>
              <a:rPr lang="ru-RU" b="1" u="sng" dirty="0">
                <a:solidFill>
                  <a:srgbClr val="002060"/>
                </a:solidFill>
              </a:rPr>
              <a:t>цели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  <a:r>
              <a:rPr lang="ru-RU" b="1" dirty="0" smtClean="0">
                <a:solidFill>
                  <a:srgbClr val="002060"/>
                </a:solidFill>
              </a:rPr>
              <a:t>выявление </a:t>
            </a:r>
            <a:r>
              <a:rPr lang="ru-RU" b="1" dirty="0" smtClean="0">
                <a:solidFill>
                  <a:srgbClr val="002060"/>
                </a:solidFill>
              </a:rPr>
              <a:t>трудностей и успехов и помощь специалиста при необходимости;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ТРЕБОВАНИЯ К РЕЗУЛЬТАТАМ ОСВОЕНИЯ ПРОГРАММЫ</a:t>
            </a:r>
          </a:p>
          <a:p>
            <a:pPr marL="45720" lv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Основной результат - это  СОЦИАЛИЗАЦИЯ детей.</a:t>
            </a:r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Будут оцениваться: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 результаты социализации;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 личностные результаты развития ребенка, </a:t>
            </a:r>
            <a:r>
              <a:rPr lang="ru-RU" b="1" i="1" dirty="0" smtClean="0">
                <a:solidFill>
                  <a:srgbClr val="002060"/>
                </a:solidFill>
              </a:rPr>
              <a:t>а не результаты обучения!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19258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26" y="1032370"/>
          <a:ext cx="850115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1144"/>
                <a:gridCol w="5090010"/>
              </a:tblGrid>
              <a:tr h="6009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</a:t>
                      </a:r>
                    </a:p>
                    <a:p>
                      <a:pPr algn="ctr"/>
                      <a:r>
                        <a:rPr lang="ru-RU" dirty="0" smtClean="0"/>
                        <a:t>ШКОЛЬНОГО</a:t>
                      </a:r>
                      <a:r>
                        <a:rPr lang="ru-RU" baseline="0" dirty="0" smtClean="0"/>
                        <a:t>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ДОШКОЛЬНОГО ОБРАЗОВАНИЯ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714488"/>
          <a:ext cx="8453518" cy="489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030"/>
                <a:gridCol w="5061488"/>
              </a:tblGrid>
              <a:tr h="4893764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sng" dirty="0" smtClean="0">
                          <a:solidFill>
                            <a:schemeClr val="tx1"/>
                          </a:solidFill>
                        </a:rPr>
                        <a:t>3 группы</a:t>
                      </a:r>
                      <a:r>
                        <a:rPr lang="ru-RU" sz="2400" b="1" i="1" u="sng" baseline="0" dirty="0" smtClean="0">
                          <a:solidFill>
                            <a:schemeClr val="tx1"/>
                          </a:solidFill>
                        </a:rPr>
                        <a:t> Результатов: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Предметные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ru-RU" sz="2400" b="1" i="0" u="none" baseline="0" dirty="0" err="1" smtClean="0">
                          <a:solidFill>
                            <a:srgbClr val="FF0000"/>
                          </a:solidFill>
                        </a:rPr>
                        <a:t>Метапредметные</a:t>
                      </a: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3. Личностные</a:t>
                      </a:r>
                    </a:p>
                    <a:p>
                      <a:pPr marL="0" indent="0" algn="l">
                        <a:buNone/>
                      </a:pP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sng" dirty="0" smtClean="0">
                          <a:solidFill>
                            <a:schemeClr val="tx1"/>
                          </a:solidFill>
                        </a:rPr>
                        <a:t>1 группа</a:t>
                      </a:r>
                      <a:r>
                        <a:rPr lang="ru-RU" sz="2400" b="1" i="1" u="sng" baseline="0" dirty="0" smtClean="0">
                          <a:solidFill>
                            <a:schemeClr val="tx1"/>
                          </a:solidFill>
                        </a:rPr>
                        <a:t> Результатов: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400" b="1" i="0" u="none" strike="sngStrike" baseline="0" dirty="0" smtClean="0">
                          <a:solidFill>
                            <a:schemeClr val="tx1"/>
                          </a:solidFill>
                        </a:rPr>
                        <a:t>Предметные  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Знания,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умения, навыки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которыми дети овладевают по образовательным областям и в процессе детских видов деятельности</a:t>
                      </a:r>
                      <a:endParaRPr lang="ru-RU" sz="2400" b="0" i="0" u="none" strike="sng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strike="sngStrike" baseline="0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ru-RU" sz="2400" b="1" i="0" u="none" strike="sngStrike" baseline="0" dirty="0" err="1" smtClean="0">
                          <a:solidFill>
                            <a:schemeClr val="tx1"/>
                          </a:solidFill>
                        </a:rPr>
                        <a:t>Метапредметные</a:t>
                      </a:r>
                      <a:endParaRPr lang="ru-RU" sz="2400" b="1" i="0" u="none" strike="sng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Универсальные предпосылки учебной деятельности</a:t>
                      </a:r>
                      <a:endParaRPr lang="ru-RU" sz="2000" b="0" i="0" u="none" strike="sng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3. Личностные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Особенности мотивационной, эмоционально-волевой сферы, морально-нравственного развития</a:t>
                      </a:r>
                      <a:endParaRPr lang="ru-RU" sz="2000" b="0" i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87338" y="188913"/>
            <a:ext cx="8856662" cy="6553200"/>
          </a:xfrm>
        </p:spPr>
        <p:txBody>
          <a:bodyPr>
            <a:normAutofit/>
          </a:bodyPr>
          <a:lstStyle/>
          <a:p>
            <a:pPr lvl="0" algn="ctr"/>
            <a:r>
              <a:rPr lang="ru-RU" sz="1800" b="1" u="sng" dirty="0">
                <a:solidFill>
                  <a:srgbClr val="C00000"/>
                </a:solidFill>
              </a:rPr>
              <a:t>ИТАК</a:t>
            </a:r>
            <a:r>
              <a:rPr lang="ru-RU" sz="1800" b="1" u="sng" dirty="0" smtClean="0">
                <a:solidFill>
                  <a:srgbClr val="C00000"/>
                </a:solidFill>
              </a:rPr>
              <a:t>: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В </a:t>
            </a:r>
            <a:r>
              <a:rPr lang="ru-RU" sz="2000" b="1" dirty="0">
                <a:solidFill>
                  <a:schemeClr val="tx1"/>
                </a:solidFill>
              </a:rPr>
              <a:t>ФГОС ДО - главное не результат, а условия!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</a:rPr>
              <a:t>ФГОС ДО направлен на всестороннее развитие ребенка, носит </a:t>
            </a:r>
            <a:r>
              <a:rPr lang="ru-RU" sz="2000" b="1" dirty="0" err="1">
                <a:solidFill>
                  <a:schemeClr val="tx1"/>
                </a:solidFill>
              </a:rPr>
              <a:t>детоцентристский</a:t>
            </a:r>
            <a:r>
              <a:rPr lang="ru-RU" sz="2000" b="1" dirty="0">
                <a:solidFill>
                  <a:schemeClr val="tx1"/>
                </a:solidFill>
              </a:rPr>
              <a:t>  характер.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</a:rPr>
              <a:t>Обеспечивает здоровье, безопасность и здоровый образ жизни ребенка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ФГОС </a:t>
            </a:r>
            <a:r>
              <a:rPr lang="ru-RU" sz="2000" b="1" dirty="0">
                <a:solidFill>
                  <a:schemeClr val="tx1"/>
                </a:solidFill>
              </a:rPr>
              <a:t>будет меняться через 1,2 года. (Апробация покажет проблемы</a:t>
            </a:r>
            <a:r>
              <a:rPr lang="ru-RU" sz="2000" b="1" dirty="0" smtClean="0">
                <a:solidFill>
                  <a:schemeClr val="tx1"/>
                </a:solidFill>
              </a:rPr>
              <a:t>).</a:t>
            </a:r>
            <a:endParaRPr lang="ru-RU" sz="2000" b="1" dirty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Из </a:t>
            </a:r>
            <a:r>
              <a:rPr lang="ru-RU" sz="2000" b="1" dirty="0">
                <a:solidFill>
                  <a:schemeClr val="tx1"/>
                </a:solidFill>
              </a:rPr>
              <a:t>ФГТ перейдет в ОС все позитивное: вариативность, </a:t>
            </a:r>
            <a:r>
              <a:rPr lang="ru-RU" sz="2000" b="1" dirty="0" smtClean="0">
                <a:solidFill>
                  <a:schemeClr val="tx1"/>
                </a:solidFill>
              </a:rPr>
              <a:t>интеграция и др.</a:t>
            </a:r>
          </a:p>
          <a:p>
            <a:pPr algn="just"/>
            <a:endParaRPr lang="ru-RU" sz="2000" b="1" dirty="0">
              <a:solidFill>
                <a:schemeClr val="tx1"/>
              </a:solidFill>
            </a:endParaRPr>
          </a:p>
          <a:p>
            <a:pPr algn="ctr"/>
            <a:r>
              <a:rPr lang="ru-RU" sz="2000" b="1" u="sng" dirty="0">
                <a:solidFill>
                  <a:schemeClr val="tx1"/>
                </a:solidFill>
              </a:rPr>
              <a:t>Что </a:t>
            </a:r>
            <a:r>
              <a:rPr lang="ru-RU" sz="2000" b="1" u="sng" dirty="0" smtClean="0">
                <a:solidFill>
                  <a:schemeClr val="tx1"/>
                </a:solidFill>
              </a:rPr>
              <a:t>изменится?</a:t>
            </a:r>
            <a:endParaRPr lang="ru-RU" sz="2000" b="1" dirty="0">
              <a:solidFill>
                <a:schemeClr val="tx1"/>
              </a:solidFill>
            </a:endParaRPr>
          </a:p>
          <a:p>
            <a:pPr lvl="0" algn="just"/>
            <a:r>
              <a:rPr lang="ru-RU" sz="2000" b="1" dirty="0">
                <a:solidFill>
                  <a:schemeClr val="tx1"/>
                </a:solidFill>
              </a:rPr>
              <a:t>Повышается степень </a:t>
            </a:r>
            <a:r>
              <a:rPr lang="ru-RU" sz="2000" b="1" dirty="0" smtClean="0">
                <a:solidFill>
                  <a:schemeClr val="tx1"/>
                </a:solidFill>
              </a:rPr>
              <a:t>ответственности руководителя,</a:t>
            </a:r>
            <a:endParaRPr lang="ru-RU" sz="2000" b="1" dirty="0">
              <a:solidFill>
                <a:schemeClr val="tx1"/>
              </a:solidFill>
            </a:endParaRPr>
          </a:p>
          <a:p>
            <a:pPr lvl="0" algn="just"/>
            <a:r>
              <a:rPr lang="ru-RU" sz="2000" b="1" dirty="0" smtClean="0">
                <a:solidFill>
                  <a:schemeClr val="tx1"/>
                </a:solidFill>
              </a:rPr>
              <a:t>Сохраняется уникальность</a:t>
            </a:r>
            <a:r>
              <a:rPr lang="ru-RU" sz="2000" b="1" dirty="0">
                <a:solidFill>
                  <a:schemeClr val="tx1"/>
                </a:solidFill>
              </a:rPr>
              <a:t>, специфика, вариативность </a:t>
            </a:r>
            <a:r>
              <a:rPr lang="ru-RU" sz="2000" b="1" dirty="0" smtClean="0">
                <a:solidFill>
                  <a:schemeClr val="tx1"/>
                </a:solidFill>
              </a:rPr>
              <a:t>дошкольного детства,</a:t>
            </a:r>
            <a:endParaRPr lang="ru-RU" sz="2000" b="1" dirty="0">
              <a:solidFill>
                <a:schemeClr val="tx1"/>
              </a:solidFill>
            </a:endParaRPr>
          </a:p>
          <a:p>
            <a:pPr lvl="0" algn="just"/>
            <a:r>
              <a:rPr lang="ru-RU" sz="2000" b="1" dirty="0" smtClean="0">
                <a:solidFill>
                  <a:schemeClr val="tx1"/>
                </a:solidFill>
              </a:rPr>
              <a:t>Дошкольное детство не привязано </a:t>
            </a:r>
            <a:r>
              <a:rPr lang="ru-RU" sz="2000" b="1" dirty="0">
                <a:solidFill>
                  <a:schemeClr val="tx1"/>
                </a:solidFill>
              </a:rPr>
              <a:t>к школе, </a:t>
            </a:r>
            <a:r>
              <a:rPr lang="ru-RU" sz="2000" b="1" dirty="0" smtClean="0">
                <a:solidFill>
                  <a:schemeClr val="tx1"/>
                </a:solidFill>
              </a:rPr>
              <a:t>к ЗУН.</a:t>
            </a:r>
          </a:p>
          <a:p>
            <a:pPr marL="45720" lvl="0" indent="0" algn="ctr">
              <a:buNone/>
            </a:pPr>
            <a:endParaRPr lang="ru-RU" sz="1900" b="1" dirty="0" smtClean="0">
              <a:solidFill>
                <a:srgbClr val="002060"/>
              </a:solidFill>
            </a:endParaRPr>
          </a:p>
          <a:p>
            <a:pPr lvl="0" algn="ctr"/>
            <a:endParaRPr lang="ru-RU" sz="1900" b="1" dirty="0">
              <a:solidFill>
                <a:srgbClr val="002060"/>
              </a:solidFill>
            </a:endParaRPr>
          </a:p>
          <a:p>
            <a:pPr lvl="0"/>
            <a:endParaRPr lang="ru-RU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6707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642350" cy="6191250"/>
          </a:xfrm>
        </p:spPr>
        <p:txBody>
          <a:bodyPr>
            <a:normAutofit fontScale="92500" lnSpcReduction="20000"/>
          </a:bodyPr>
          <a:lstStyle/>
          <a:p>
            <a:pPr marL="45720" lvl="0" indent="0" algn="just">
              <a:lnSpc>
                <a:spcPct val="120000"/>
              </a:lnSpc>
              <a:buNone/>
            </a:pPr>
            <a:r>
              <a:rPr lang="ru-RU" sz="2400" b="1" u="sng" dirty="0">
                <a:solidFill>
                  <a:srgbClr val="C00000"/>
                </a:solidFill>
              </a:rPr>
              <a:t>Стандарт - </a:t>
            </a:r>
            <a:endParaRPr lang="ru-RU" sz="2400" b="1" dirty="0">
              <a:solidFill>
                <a:srgbClr val="002060"/>
              </a:solidFill>
            </a:endParaRP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 учитывает зону ближайшего развития ребенка;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задает умение педагога действовать в </a:t>
            </a:r>
            <a:r>
              <a:rPr lang="ru-RU" sz="2400" b="1" u="sng" dirty="0">
                <a:solidFill>
                  <a:srgbClr val="002060"/>
                </a:solidFill>
              </a:rPr>
              <a:t>зоне ближайшего развития;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подчеркивает обязанность государства предоставить место в детском саду. (дошкольное образование - первый уровень общего образования);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не предполагает аттестацию детей; 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дает </a:t>
            </a:r>
            <a:r>
              <a:rPr lang="ru-RU" sz="2400" b="1" i="1" dirty="0">
                <a:solidFill>
                  <a:srgbClr val="002060"/>
                </a:solidFill>
              </a:rPr>
              <a:t>навигацию (ориентиры</a:t>
            </a:r>
            <a:r>
              <a:rPr lang="ru-RU" sz="2400" b="1" dirty="0">
                <a:solidFill>
                  <a:srgbClr val="002060"/>
                </a:solidFill>
              </a:rPr>
              <a:t>) культуре, обществу с решением вопроса;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разрабатывали люди с разными мнениями и позициями;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это есть модернизация и совершенствование системы дошкольного образования;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опирается на культурно-историческую концепцию Л.С. Выготского;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ставит цель - культурное развитие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648076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79388" y="188913"/>
            <a:ext cx="8964612" cy="6480175"/>
          </a:xfrm>
        </p:spPr>
        <p:txBody>
          <a:bodyPr/>
          <a:lstStyle/>
          <a:p>
            <a:pPr lvl="0" algn="ctr"/>
            <a:r>
              <a:rPr lang="ru-RU" sz="2000" b="1" u="sng" dirty="0" smtClean="0">
                <a:solidFill>
                  <a:srgbClr val="C00000"/>
                </a:solidFill>
              </a:rPr>
              <a:t>Основные документы: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ФЗ «Об образовании» № 273;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ФГОС ДО;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Примерные основные общеобразовательные программы;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Основные образовательные программы дошкольного образования.</a:t>
            </a:r>
          </a:p>
          <a:p>
            <a:pPr lvl="0"/>
            <a:endParaRPr lang="ru-RU" sz="2000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ФГОС ДО – это правила </a:t>
            </a:r>
            <a:r>
              <a:rPr lang="ru-RU" dirty="0">
                <a:solidFill>
                  <a:schemeClr val="tx1"/>
                </a:solidFill>
              </a:rPr>
              <a:t>развития </a:t>
            </a:r>
            <a:r>
              <a:rPr lang="ru-RU" dirty="0" smtClean="0">
                <a:solidFill>
                  <a:schemeClr val="tx1"/>
                </a:solidFill>
              </a:rPr>
              <a:t>ребёнка, а не его обучения!</a:t>
            </a:r>
          </a:p>
          <a:p>
            <a:pPr algn="ctr"/>
            <a:endParaRPr lang="ru-RU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Ключевая установка ФГОС </a:t>
            </a:r>
            <a:r>
              <a:rPr lang="ru-RU" b="1" u="sng" dirty="0">
                <a:solidFill>
                  <a:srgbClr val="FF0000"/>
                </a:solidFill>
              </a:rPr>
              <a:t>ДО: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 – поддержка разнообразия </a:t>
            </a:r>
            <a:r>
              <a:rPr lang="ru-RU" dirty="0" smtClean="0">
                <a:solidFill>
                  <a:schemeClr val="tx1"/>
                </a:solidFill>
              </a:rPr>
              <a:t>детства</a:t>
            </a:r>
            <a:r>
              <a:rPr lang="ru-RU" dirty="0">
                <a:solidFill>
                  <a:schemeClr val="tx1"/>
                </a:solidFill>
              </a:rPr>
              <a:t>, </a:t>
            </a:r>
          </a:p>
          <a:p>
            <a:r>
              <a:rPr lang="ru-RU" dirty="0">
                <a:solidFill>
                  <a:schemeClr val="tx1"/>
                </a:solidFill>
              </a:rPr>
              <a:t>- создание условий социальной ситуации,</a:t>
            </a:r>
          </a:p>
          <a:p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dirty="0" smtClean="0">
                <a:solidFill>
                  <a:schemeClr val="tx1"/>
                </a:solidFill>
              </a:rPr>
              <a:t>содействие взрослого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smtClean="0">
                <a:solidFill>
                  <a:schemeClr val="tx1"/>
                </a:solidFill>
              </a:rPr>
              <a:t>ребенка,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развитие способностей </a:t>
            </a:r>
            <a:r>
              <a:rPr lang="ru-RU" dirty="0">
                <a:solidFill>
                  <a:schemeClr val="tx1"/>
                </a:solidFill>
              </a:rPr>
              <a:t>каждого </a:t>
            </a:r>
            <a:r>
              <a:rPr lang="ru-RU" dirty="0" smtClean="0">
                <a:solidFill>
                  <a:schemeClr val="tx1"/>
                </a:solidFill>
              </a:rPr>
              <a:t>ребенка.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247724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504" y="2564904"/>
            <a:ext cx="8736984" cy="266429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Используемые материалы: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Федерального государственного образовательного стандарта  дошкольного образования от 13.06.2013 г.;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перехода на ФГОС ДО;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Н.В.Федина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образования в поликультурном пространстве. 2010. – Том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С.Л.Репина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ФГОС ДО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http://edu.k26.ru/?cid=251&amp;ses=144f965243044e9)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Материалы сайта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www.tc-sfera.ru/posts/fgos-orientir-razvitiya-sistemy-doshkolnogo-obrazovaniya-v-rf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Материалы сайта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http://www.myshared.ru/slide/483531/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2576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404813"/>
            <a:ext cx="8207375" cy="5832475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28 августа 2013 г. - Совет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Минобрнауки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РФ по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ФГОС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утвердил ФГОС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ДО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u="sng" dirty="0" smtClean="0">
                <a:solidFill>
                  <a:schemeClr val="tx1"/>
                </a:solidFill>
              </a:rPr>
              <a:t> с 1 сентября 2013 г. по 31 декабря 2013 г.</a:t>
            </a:r>
          </a:p>
          <a:p>
            <a:pPr marL="4572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 – этап апробации Стандарта в экспериментальном режиме.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Введение Стандарта планируется</a:t>
            </a:r>
          </a:p>
          <a:p>
            <a:pPr marL="45720" indent="0" algn="ctr">
              <a:buNone/>
            </a:pPr>
            <a:r>
              <a:rPr lang="ru-RU" u="sng" dirty="0" smtClean="0">
                <a:solidFill>
                  <a:schemeClr val="tx1"/>
                </a:solidFill>
              </a:rPr>
              <a:t> с 1 января 2014 г.</a:t>
            </a:r>
          </a:p>
          <a:p>
            <a:pPr marL="45720" indent="0" algn="ctr">
              <a:buNone/>
            </a:pPr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 соответствии с Законом «Об образовании».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 Д</a:t>
            </a:r>
            <a:r>
              <a:rPr lang="ru-RU" dirty="0" smtClean="0">
                <a:solidFill>
                  <a:schemeClr val="tx1"/>
                </a:solidFill>
              </a:rPr>
              <a:t>о конца 2013 </a:t>
            </a:r>
            <a:r>
              <a:rPr lang="ru-RU" dirty="0" smtClean="0">
                <a:solidFill>
                  <a:schemeClr val="tx1"/>
                </a:solidFill>
              </a:rPr>
              <a:t>года будут действовать Федеральные государственные требования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030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935038" y="476250"/>
            <a:ext cx="8208962" cy="59055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Переходный период составит</a:t>
            </a:r>
          </a:p>
          <a:p>
            <a:pPr marL="45720" indent="0"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НЕ МЕНЕЕ 3-Х ЛЕТ!</a:t>
            </a:r>
          </a:p>
          <a:p>
            <a:pPr marL="45720" indent="0" algn="ctr">
              <a:buNone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ервый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заместитель министра образования и науки Наталья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Третьяк:</a:t>
            </a:r>
          </a:p>
          <a:p>
            <a:pPr marL="45720" indent="0" algn="ctr"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В </a:t>
            </a:r>
            <a:r>
              <a:rPr lang="ru-RU" sz="2400" b="1" i="1" dirty="0">
                <a:solidFill>
                  <a:srgbClr val="002060"/>
                </a:solidFill>
              </a:rPr>
              <a:t>рамках этого периода мы не будем никого торопить</a:t>
            </a:r>
            <a:r>
              <a:rPr lang="ru-RU" sz="2400" b="1" i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>
                <a:solidFill>
                  <a:srgbClr val="002060"/>
                </a:solidFill>
              </a:rPr>
              <a:t>Детсады полностью перейдут на новую систему работы тогда, </a:t>
            </a:r>
            <a:r>
              <a:rPr lang="ru-RU" sz="2400" b="1" i="1" u="sng" dirty="0">
                <a:solidFill>
                  <a:srgbClr val="002060"/>
                </a:solidFill>
              </a:rPr>
              <a:t>когда они </a:t>
            </a:r>
            <a:r>
              <a:rPr lang="ru-RU" sz="2400" b="1" i="1" u="sng" dirty="0" smtClean="0">
                <a:solidFill>
                  <a:srgbClr val="002060"/>
                </a:solidFill>
              </a:rPr>
              <a:t>смогут.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Стандарт </a:t>
            </a:r>
            <a:r>
              <a:rPr lang="ru-RU" sz="2400" b="1" i="1" dirty="0">
                <a:solidFill>
                  <a:srgbClr val="002060"/>
                </a:solidFill>
              </a:rPr>
              <a:t>поможет убрать подмену детского сада </a:t>
            </a:r>
            <a:r>
              <a:rPr lang="ru-RU" sz="2400" b="1" i="1" dirty="0" smtClean="0">
                <a:solidFill>
                  <a:srgbClr val="002060"/>
                </a:solidFill>
              </a:rPr>
              <a:t>школой. 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Умеренная </a:t>
            </a:r>
            <a:r>
              <a:rPr lang="ru-RU" sz="2400" b="1" i="1" dirty="0">
                <a:solidFill>
                  <a:srgbClr val="002060"/>
                </a:solidFill>
              </a:rPr>
              <a:t>подготовка к школе, создание условий для того, чтобы ребенок заинтересовался будущими уроками, а не боялся </a:t>
            </a:r>
            <a:r>
              <a:rPr lang="ru-RU" sz="2400" b="1" i="1" dirty="0" smtClean="0">
                <a:solidFill>
                  <a:srgbClr val="002060"/>
                </a:solidFill>
              </a:rPr>
              <a:t>их.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076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476250"/>
            <a:ext cx="8280400" cy="561657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ФГТ И ФГОС ?</a:t>
            </a:r>
          </a:p>
          <a:p>
            <a:pPr marL="45720" indent="0"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u="sng" dirty="0" smtClean="0">
                <a:solidFill>
                  <a:srgbClr val="002060"/>
                </a:solidFill>
              </a:rPr>
              <a:t>ФГОС – это совокупность трёх групп Требований:</a:t>
            </a:r>
          </a:p>
          <a:p>
            <a:pPr marL="45720" indent="0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1) ФГТ к структуре Программы;</a:t>
            </a:r>
          </a:p>
          <a:p>
            <a:pPr marL="45720" indent="0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2) ФГТ к условиям её реализации;</a:t>
            </a:r>
          </a:p>
          <a:p>
            <a:pPr marL="45720" indent="0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3) ФГТ к результатам освоения Программы.</a:t>
            </a:r>
          </a:p>
          <a:p>
            <a:pPr marL="4572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u="sng" dirty="0" smtClean="0">
                <a:solidFill>
                  <a:srgbClr val="002060"/>
                </a:solidFill>
              </a:rPr>
              <a:t>В системе российского дошкольного образования действовали 2 ГРУППЫ ТРЕБОВАНИЙ:</a:t>
            </a:r>
          </a:p>
          <a:p>
            <a:pPr marL="45720" indent="0">
              <a:buNone/>
            </a:pPr>
            <a:r>
              <a:rPr lang="ru-RU" sz="2000" dirty="0">
                <a:solidFill>
                  <a:srgbClr val="002060"/>
                </a:solidFill>
              </a:rPr>
              <a:t>1) ФГТ к структуре Программы;</a:t>
            </a:r>
          </a:p>
          <a:p>
            <a:pPr marL="45720" indent="0">
              <a:buNone/>
            </a:pPr>
            <a:r>
              <a:rPr lang="ru-RU" sz="2000" dirty="0">
                <a:solidFill>
                  <a:srgbClr val="002060"/>
                </a:solidFill>
              </a:rPr>
              <a:t>2) ФГТ к условиям её реализации;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002060"/>
                </a:solidFill>
              </a:rPr>
              <a:t>3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НЕ БЫЛА РАЗРАБОТАНА!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117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3864" y="295921"/>
            <a:ext cx="705962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Методологическая </a:t>
            </a:r>
          </a:p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теоретическая основа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2477" y="1700808"/>
            <a:ext cx="8399963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положения культурно-исторической теории Л.С. Выготского и отечественной научной психолого-педагогической школы о закономерностях развития ребенка в дошкольном возрасте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А.Н.Леонтьев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Л.И.Божович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А.В.Запорожец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В.В.Давыдов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2476" y="2986296"/>
            <a:ext cx="83999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по аксиологии и философии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И.А.Зимняя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В.П.Зинченко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Н.Д.Никандров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Сластенин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др.),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теории и методологии разработки образовательных стандартов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В.И.Байденко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В.П.Беспалько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А.М.Кондаков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А.А.Кузнецов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B.C.Леднев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А.И.Маркушевич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М.В.Рыжаков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В.М.Соколов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А.И.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Субетто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6" y="4293096"/>
            <a:ext cx="83999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научные положения, практические разработки и методические рекомендации, содержащиеся в трудах исследователей в области дошкольного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Л.А.Венгер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М.А. Васильева,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В.Т.Кудрявцев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Л.А.Парамонова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Петровский и др.)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8589" y="5525616"/>
            <a:ext cx="8393851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законодательные и нормативные правовые акты Российской Федерации в области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1808015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4048" y="325805"/>
            <a:ext cx="32621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Цели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государством равенства возможностей для каждого ребёнка в получении качественного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единства образовательного пространства Российской Федерации относительно уровня дошкольного образования.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6362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757</TotalTime>
  <Words>4386</Words>
  <Application>Microsoft Office PowerPoint</Application>
  <PresentationFormat>Экран (4:3)</PresentationFormat>
  <Paragraphs>395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IRONMANN (AKA SHAMAN)</cp:lastModifiedBy>
  <cp:revision>44</cp:revision>
  <dcterms:modified xsi:type="dcterms:W3CDTF">2014-01-18T14:03:09Z</dcterms:modified>
</cp:coreProperties>
</file>